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3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05613" cy="99441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89" autoAdjust="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84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EB6F786D-919B-4EF5-BD44-C01ABFF51C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3CE706-A491-407B-8A3C-1E1B38E3B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E2BFAB7-1F38-499E-BA75-C11E89521510}" type="datetime1">
              <a:rPr lang="fr-FR" smtClean="0"/>
              <a:t>13/01/2026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EB2EC7-06AC-483D-9F0F-8513034635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165677-A8C6-4167-BD6B-72F4BE86DE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D49346E-4525-4E9D-8817-A0F329044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0882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3132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4F766-45FB-491B-9CD2-C6F8259E56DA}" type="datetime1">
              <a:rPr lang="fr-FR" smtClean="0"/>
              <a:pPr/>
              <a:t>13/01/2026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A180B81-AA4E-4B75-A7A4-FD12E7A9A81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162896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2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A180B81-AA4E-4B75-A7A4-FD12E7A9A81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FC26D3DF-5FA6-4DA8-9D57-40E9A18E8F6A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0959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55CA14-E9C5-4E25-B1D0-FD2C53657839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3697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11A97F-EEC5-45CD-8E23-C13F265AB281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7" name="Connecteur droit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57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39753-3CF9-456C-9D42-439B04A7E969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800262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9D0D6F-F433-4C35-940F-F96130E9FAFB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 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833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10412F-D75F-4064-9BF6-FDEFB2D3EC20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580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586259-106E-4B25-AD09-2BDF3F793D80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527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FCC14-BEE6-43A8-B7B4-DF0795F4EDE4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708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DA8116-77AF-4051-BA11-45F30C37F983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25824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4BCB2B-5F4B-47D6-B8C3-F775F882FBDE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9637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802224-9A4B-4AEB-A218-333CD262D314}" type="datetime1">
              <a:rPr lang="fr-FR" noProof="0" smtClean="0"/>
              <a:t>13/01/2026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4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2AC4B81B-6207-47F3-A930-3CDE648A0D16}" type="datetime1">
              <a:rPr lang="fr-FR" noProof="0" smtClean="0"/>
              <a:t>13/01/2026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510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466A5381-C5C5-4929-819D-58E93DD73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23769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>
            <a:extLst>
              <a:ext uri="{FF2B5EF4-FFF2-40B4-BE49-F238E27FC236}">
                <a16:creationId xmlns:a16="http://schemas.microsoft.com/office/drawing/2014/main" id="{E2D21EE2-D070-4DA0-A1AD-9C1E88D91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05016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500536" y="264204"/>
            <a:ext cx="3310943" cy="419083"/>
          </a:xfrm>
        </p:spPr>
        <p:txBody>
          <a:bodyPr lIns="0" tIns="0" rIns="0" bIns="0" rtlCol="0">
            <a:noAutofit/>
          </a:bodyPr>
          <a:lstStyle/>
          <a:p>
            <a:pPr rtl="0"/>
            <a:r>
              <a:rPr lang="fr-FR" sz="2000" spc="-150" dirty="0"/>
              <a:t>Organigramme</a:t>
            </a:r>
            <a:br>
              <a:rPr lang="fr-FR" sz="2000" spc="-150" dirty="0"/>
            </a:br>
            <a:r>
              <a:rPr lang="fr-FR" sz="1400" cap="none" spc="-150" dirty="0"/>
              <a:t>Etat  au  01.01.2026</a:t>
            </a:r>
            <a:endParaRPr lang="fr-FR" sz="2000" cap="none" spc="-150" dirty="0"/>
          </a:p>
        </p:txBody>
      </p:sp>
      <p:sp>
        <p:nvSpPr>
          <p:cNvPr id="32" name="Rectangle 31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380521" y="814035"/>
            <a:ext cx="4127682" cy="1591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3600" rIns="8255" bIns="8255" numCol="1" spcCol="1270" rtlCol="0" anchor="ctr" anchorCtr="0">
            <a:noAutofit/>
          </a:bodyPr>
          <a:lstStyle/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Administration communale</a:t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>
                <a:solidFill>
                  <a:prstClr val="black"/>
                </a:solidFill>
                <a:ea typeface="+mn-ea"/>
                <a:cs typeface="+mn-cs"/>
              </a:rPr>
              <a:t>Secrétaire communal : Vincent Chételat 100%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Administrateur des finances : Roger Fleury 100%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Secrétaire adjointe : Ludivine Chalverat 50%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Secrétaire adjointe : Fanny </a:t>
            </a:r>
            <a:r>
              <a:rPr lang="fr-FR" sz="1300" dirty="0" err="1">
                <a:solidFill>
                  <a:prstClr val="black"/>
                </a:solidFill>
              </a:rPr>
              <a:t>Wermeille</a:t>
            </a:r>
            <a:r>
              <a:rPr lang="fr-FR" sz="1300" dirty="0">
                <a:solidFill>
                  <a:prstClr val="black"/>
                </a:solidFill>
              </a:rPr>
              <a:t> 60%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Administratrice des finances adjointe : Rina Haxhikadrija 80%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>
                <a:solidFill>
                  <a:prstClr val="black"/>
                </a:solidFill>
              </a:rPr>
              <a:t>Apprentie </a:t>
            </a:r>
            <a:r>
              <a:rPr lang="fr-FR" sz="1300" dirty="0">
                <a:solidFill>
                  <a:prstClr val="black"/>
                </a:solidFill>
              </a:rPr>
              <a:t>employée de commerce : Méline </a:t>
            </a:r>
            <a:r>
              <a:rPr lang="fr-FR" sz="1300" dirty="0" err="1">
                <a:solidFill>
                  <a:prstClr val="black"/>
                </a:solidFill>
              </a:rPr>
              <a:t>Latscha</a:t>
            </a:r>
            <a:endParaRPr lang="fr-FR" sz="1300" dirty="0">
              <a:solidFill>
                <a:prstClr val="black"/>
              </a:solidFill>
            </a:endParaRPr>
          </a:p>
        </p:txBody>
      </p:sp>
      <p:sp>
        <p:nvSpPr>
          <p:cNvPr id="19" name="Rectangle 18" descr="Niveau de hiérarchie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4620000" y="170887"/>
            <a:ext cx="2952000" cy="6925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>
                <a:latin typeface="+mj-lt"/>
              </a:rPr>
              <a:t>Assemblée communale</a:t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>
                <a:latin typeface="+mn-lt"/>
              </a:rPr>
              <a:t>Président : Jean-Claude Berberat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/>
              <a:t>Vice-président : Werner Müller</a:t>
            </a:r>
            <a:endParaRPr lang="fr-FR" sz="1300" b="0" kern="1200" dirty="0">
              <a:latin typeface="+mn-lt"/>
            </a:endParaRPr>
          </a:p>
        </p:txBody>
      </p:sp>
      <p:sp>
        <p:nvSpPr>
          <p:cNvPr id="20" name="Rectangle 19" descr="Niveau de hiérarchie 2 Article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80522" y="3435440"/>
            <a:ext cx="2160000" cy="712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kern="1200">
                <a:solidFill>
                  <a:prstClr val="black"/>
                </a:solidFill>
                <a:latin typeface="+mj-lt"/>
                <a:ea typeface="+mn-ea"/>
                <a:cs typeface="+mn-cs"/>
              </a:rPr>
              <a:t>Mairie, administration, Bourgeoisie, Durabilité, Digitalisation</a:t>
            </a:r>
            <a:br>
              <a:rPr lang="fr-FR" sz="1300" kern="1200"/>
            </a:b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2" name="Rectangle 21" descr="Niveau de hiérarchie 2 Article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2724495" y="3442039"/>
            <a:ext cx="2160000" cy="712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 dirty="0">
                <a:solidFill>
                  <a:prstClr val="black"/>
                </a:solidFill>
                <a:latin typeface="+mj-lt"/>
              </a:rPr>
              <a:t>Urbanisme, Aménagement du territoire, Police des constructions, Embellissement, Bâtiments</a:t>
            </a:r>
            <a:br>
              <a:rPr lang="fr-FR" sz="1300" b="1" dirty="0">
                <a:solidFill>
                  <a:prstClr val="black"/>
                </a:solidFill>
                <a:latin typeface="+mj-lt"/>
              </a:rPr>
            </a:br>
            <a:endParaRPr lang="fr-FR" sz="13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4" name="Rectangle 23" descr="Niveau de hiérarchie 2 Article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5098615" y="3442039"/>
            <a:ext cx="2160000" cy="712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 dirty="0">
                <a:solidFill>
                  <a:prstClr val="black"/>
                </a:solidFill>
                <a:latin typeface="+mj-lt"/>
              </a:rPr>
              <a:t>Services techniques, Vie sociale, Sport</a:t>
            </a:r>
            <a:br>
              <a:rPr lang="fr-FR" sz="1300" b="1" dirty="0">
                <a:solidFill>
                  <a:prstClr val="black"/>
                </a:solidFill>
                <a:latin typeface="+mj-lt"/>
              </a:rPr>
            </a:br>
            <a:endParaRPr lang="fr-FR" sz="13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2" name="Rectangle 11" descr="Niveau de hiérarchie 1">
            <a:extLst>
              <a:ext uri="{FF2B5EF4-FFF2-40B4-BE49-F238E27FC236}">
                <a16:creationId xmlns:a16="http://schemas.microsoft.com/office/drawing/2014/main" id="{DE6EBA04-0386-A30F-9675-639B77695520}"/>
              </a:ext>
            </a:extLst>
          </p:cNvPr>
          <p:cNvSpPr/>
          <p:nvPr/>
        </p:nvSpPr>
        <p:spPr>
          <a:xfrm>
            <a:off x="4620000" y="1030259"/>
            <a:ext cx="2952000" cy="6925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>
                <a:latin typeface="+mj-lt"/>
              </a:rPr>
              <a:t>Conseil communal</a:t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>
                <a:latin typeface="+mn-lt"/>
              </a:rPr>
              <a:t>Maire : Gabriel M. Chappuis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/>
              <a:t>Vice-maire : Sigismond </a:t>
            </a:r>
            <a:r>
              <a:rPr lang="fr-FR" sz="1300" dirty="0" err="1"/>
              <a:t>Jacquod</a:t>
            </a:r>
            <a:endParaRPr lang="fr-FR" sz="1300" b="0" kern="1200" dirty="0">
              <a:latin typeface="+mn-lt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C7614AA1-D93E-51B4-7264-4BBB0F8E2313}"/>
              </a:ext>
            </a:extLst>
          </p:cNvPr>
          <p:cNvCxnSpPr>
            <a:cxnSpLocks/>
            <a:stCxn id="19" idx="2"/>
            <a:endCxn id="12" idx="0"/>
          </p:cNvCxnSpPr>
          <p:nvPr/>
        </p:nvCxnSpPr>
        <p:spPr>
          <a:xfrm>
            <a:off x="6096000" y="863471"/>
            <a:ext cx="0" cy="166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 descr="Niveau inférieur dans la hiérarchie">
            <a:extLst>
              <a:ext uri="{FF2B5EF4-FFF2-40B4-BE49-F238E27FC236}">
                <a16:creationId xmlns:a16="http://schemas.microsoft.com/office/drawing/2014/main" id="{B1755AE9-655C-0210-5D51-BE56031F2511}"/>
              </a:ext>
            </a:extLst>
          </p:cNvPr>
          <p:cNvSpPr/>
          <p:nvPr/>
        </p:nvSpPr>
        <p:spPr>
          <a:xfrm>
            <a:off x="380521" y="2472857"/>
            <a:ext cx="4127682" cy="6208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Conciergerie</a:t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>
                <a:solidFill>
                  <a:prstClr val="black"/>
                </a:solidFill>
                <a:ea typeface="+mn-ea"/>
                <a:cs typeface="+mn-cs"/>
              </a:rPr>
              <a:t>Alain Von Känel : 100 %</a:t>
            </a:r>
          </a:p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dirty="0" err="1">
                <a:solidFill>
                  <a:prstClr val="black"/>
                </a:solidFill>
              </a:rPr>
              <a:t>Sanije</a:t>
            </a:r>
            <a:r>
              <a:rPr lang="fr-FR" sz="1300" dirty="0">
                <a:solidFill>
                  <a:prstClr val="black"/>
                </a:solidFill>
              </a:rPr>
              <a:t> Halilaj : aide concierge</a:t>
            </a:r>
          </a:p>
        </p:txBody>
      </p:sp>
      <p:sp>
        <p:nvSpPr>
          <p:cNvPr id="6" name="Rectangle 5" descr="Niveau de hiérarchie 2 Article 3">
            <a:extLst>
              <a:ext uri="{FF2B5EF4-FFF2-40B4-BE49-F238E27FC236}">
                <a16:creationId xmlns:a16="http://schemas.microsoft.com/office/drawing/2014/main" id="{5F6FD7DC-16D3-5B80-1103-5ED9878B99A8}"/>
              </a:ext>
            </a:extLst>
          </p:cNvPr>
          <p:cNvSpPr/>
          <p:nvPr/>
        </p:nvSpPr>
        <p:spPr>
          <a:xfrm>
            <a:off x="7472735" y="3442814"/>
            <a:ext cx="2160000" cy="7115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 dirty="0">
                <a:solidFill>
                  <a:prstClr val="black"/>
                </a:solidFill>
                <a:latin typeface="+mj-lt"/>
              </a:rPr>
              <a:t>Travaux publics, Eaux usées, Elimination </a:t>
            </a:r>
            <a:r>
              <a:rPr lang="fr-FR" sz="1300" b="1">
                <a:solidFill>
                  <a:prstClr val="black"/>
                </a:solidFill>
                <a:latin typeface="+mj-lt"/>
              </a:rPr>
              <a:t>des déchets</a:t>
            </a:r>
            <a:br>
              <a:rPr lang="fr-FR" sz="1300" b="1">
                <a:solidFill>
                  <a:prstClr val="black"/>
                </a:solidFill>
                <a:latin typeface="+mj-lt"/>
              </a:rPr>
            </a:br>
            <a:endParaRPr lang="fr-FR" sz="13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7" name="Rectangle 6" descr="Niveau de hiérarchie 2 Article 3">
            <a:extLst>
              <a:ext uri="{FF2B5EF4-FFF2-40B4-BE49-F238E27FC236}">
                <a16:creationId xmlns:a16="http://schemas.microsoft.com/office/drawing/2014/main" id="{8F367170-357A-A169-BE06-F9D53ACBF85E}"/>
              </a:ext>
            </a:extLst>
          </p:cNvPr>
          <p:cNvSpPr/>
          <p:nvPr/>
        </p:nvSpPr>
        <p:spPr>
          <a:xfrm>
            <a:off x="9846855" y="3442811"/>
            <a:ext cx="2160000" cy="7115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 dirty="0">
                <a:solidFill>
                  <a:prstClr val="black"/>
                </a:solidFill>
                <a:latin typeface="+mj-lt"/>
              </a:rPr>
              <a:t>Finances, Formation, Culture</a:t>
            </a:r>
            <a:r>
              <a:rPr lang="fr-FR" sz="1300" b="1">
                <a:solidFill>
                  <a:prstClr val="black"/>
                </a:solidFill>
                <a:latin typeface="+mj-lt"/>
              </a:rPr>
              <a:t>, UAPE</a:t>
            </a:r>
            <a:br>
              <a:rPr lang="fr-FR" sz="1300" b="1">
                <a:solidFill>
                  <a:prstClr val="black"/>
                </a:solidFill>
                <a:latin typeface="+mj-lt"/>
              </a:rPr>
            </a:br>
            <a:endParaRPr lang="fr-FR" sz="13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1" name="Rectangle 20" descr="Niveau de hiérarchie 3 Article 1">
            <a:extLst>
              <a:ext uri="{FF2B5EF4-FFF2-40B4-BE49-F238E27FC236}">
                <a16:creationId xmlns:a16="http://schemas.microsoft.com/office/drawing/2014/main" id="{15CEA15C-8C59-4D2F-8040-B72EEAE6FB4A}"/>
              </a:ext>
            </a:extLst>
          </p:cNvPr>
          <p:cNvSpPr/>
          <p:nvPr/>
        </p:nvSpPr>
        <p:spPr>
          <a:xfrm>
            <a:off x="380521" y="4626056"/>
            <a:ext cx="1044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Etat-Major en cas de catastrophe</a:t>
            </a:r>
          </a:p>
        </p:txBody>
      </p:sp>
      <p:sp>
        <p:nvSpPr>
          <p:cNvPr id="2" name="Rectangle 1" descr="Niveau de hiérarchie 2 Article 1">
            <a:extLst>
              <a:ext uri="{FF2B5EF4-FFF2-40B4-BE49-F238E27FC236}">
                <a16:creationId xmlns:a16="http://schemas.microsoft.com/office/drawing/2014/main" id="{CA893C22-5AD4-5201-9C04-EB5A0965FA46}"/>
              </a:ext>
            </a:extLst>
          </p:cNvPr>
          <p:cNvSpPr/>
          <p:nvPr/>
        </p:nvSpPr>
        <p:spPr>
          <a:xfrm>
            <a:off x="380522" y="4212069"/>
            <a:ext cx="2160000" cy="3570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spcBef>
                <a:spcPct val="0"/>
              </a:spcBef>
              <a:buNone/>
            </a:pPr>
            <a:r>
              <a:rPr lang="fr-FR" sz="1600" b="1" kern="1200">
                <a:solidFill>
                  <a:prstClr val="black"/>
                </a:solidFill>
                <a:latin typeface="+mj-lt"/>
                <a:ea typeface="+mn-ea"/>
                <a:cs typeface="+mn-cs"/>
              </a:rPr>
              <a:t>Gabriel M. Chappuis</a:t>
            </a:r>
            <a:endParaRPr lang="fr-FR" sz="16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0" name="Rectangle 20" descr="Niveau de hiérarchie 3 Article 1">
            <a:extLst>
              <a:ext uri="{FF2B5EF4-FFF2-40B4-BE49-F238E27FC236}">
                <a16:creationId xmlns:a16="http://schemas.microsoft.com/office/drawing/2014/main" id="{0CD67A3E-FDFB-F871-86D0-46AF928AEA6E}"/>
              </a:ext>
            </a:extLst>
          </p:cNvPr>
          <p:cNvSpPr/>
          <p:nvPr/>
        </p:nvSpPr>
        <p:spPr>
          <a:xfrm>
            <a:off x="1496522" y="4630470"/>
            <a:ext cx="1044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Bureau de l’Assemblée bourgeoise</a:t>
            </a:r>
          </a:p>
        </p:txBody>
      </p:sp>
      <p:sp>
        <p:nvSpPr>
          <p:cNvPr id="11" name="Rectangle 20" descr="Niveau de hiérarchie 3 Article 1">
            <a:extLst>
              <a:ext uri="{FF2B5EF4-FFF2-40B4-BE49-F238E27FC236}">
                <a16:creationId xmlns:a16="http://schemas.microsoft.com/office/drawing/2014/main" id="{F5D6AE84-431E-6B22-7F3C-68E240C97B84}"/>
              </a:ext>
            </a:extLst>
          </p:cNvPr>
          <p:cNvSpPr/>
          <p:nvPr/>
        </p:nvSpPr>
        <p:spPr>
          <a:xfrm>
            <a:off x="380521" y="5258042"/>
            <a:ext cx="2160000" cy="80251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Association Jurassienne des communes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dirty="0">
                <a:solidFill>
                  <a:prstClr val="black"/>
                </a:solidFill>
              </a:rPr>
              <a:t>Association des maires du district de Delémont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Conseil de </a:t>
            </a:r>
            <a:r>
              <a:rPr lang="fr-FR" sz="1050" dirty="0">
                <a:solidFill>
                  <a:prstClr val="black"/>
                </a:solidFill>
              </a:rPr>
              <a:t>l’Agglomération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Délégué </a:t>
            </a:r>
            <a:r>
              <a:rPr lang="fr-FR" sz="1050" dirty="0">
                <a:solidFill>
                  <a:prstClr val="black"/>
                </a:solidFill>
              </a:rPr>
              <a:t>à l’assemblée du SEOD</a:t>
            </a: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3" name="Rectangle 20" descr="Niveau de hiérarchie 3 Article 1">
            <a:extLst>
              <a:ext uri="{FF2B5EF4-FFF2-40B4-BE49-F238E27FC236}">
                <a16:creationId xmlns:a16="http://schemas.microsoft.com/office/drawing/2014/main" id="{E0E6864A-0468-D9CB-2780-C101B2B4DDD0}"/>
              </a:ext>
            </a:extLst>
          </p:cNvPr>
          <p:cNvSpPr/>
          <p:nvPr/>
        </p:nvSpPr>
        <p:spPr>
          <a:xfrm>
            <a:off x="380521" y="6119622"/>
            <a:ext cx="2160000" cy="233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>
                <a:solidFill>
                  <a:prstClr val="black"/>
                </a:solidFill>
                <a:ea typeface="+mn-ea"/>
                <a:cs typeface="+mn-cs"/>
              </a:rPr>
              <a:t>Suppléance : vice-maire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5" name="Rectangle 14" descr="Niveau de hiérarchie 2 Article 1">
            <a:extLst>
              <a:ext uri="{FF2B5EF4-FFF2-40B4-BE49-F238E27FC236}">
                <a16:creationId xmlns:a16="http://schemas.microsoft.com/office/drawing/2014/main" id="{D844CE25-2E60-0BA5-0237-E79FEF6DE3CC}"/>
              </a:ext>
            </a:extLst>
          </p:cNvPr>
          <p:cNvSpPr/>
          <p:nvPr/>
        </p:nvSpPr>
        <p:spPr>
          <a:xfrm>
            <a:off x="2724495" y="4227822"/>
            <a:ext cx="2160000" cy="3570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algn="ctr" defTabSz="577850">
              <a:spcBef>
                <a:spcPct val="0"/>
              </a:spcBef>
            </a:pPr>
            <a:r>
              <a:rPr lang="fr-FR" sz="1600" b="1">
                <a:solidFill>
                  <a:prstClr val="black"/>
                </a:solidFill>
                <a:latin typeface="+mj-lt"/>
              </a:rPr>
              <a:t>Frédéric Scheurer</a:t>
            </a:r>
            <a:endParaRPr lang="fr-FR" sz="16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6" name="Rectangle 20" descr="Niveau de hiérarchie 3 Article 1">
            <a:extLst>
              <a:ext uri="{FF2B5EF4-FFF2-40B4-BE49-F238E27FC236}">
                <a16:creationId xmlns:a16="http://schemas.microsoft.com/office/drawing/2014/main" id="{F9032EFC-7773-0FE1-DC5D-D71081B013E8}"/>
              </a:ext>
            </a:extLst>
          </p:cNvPr>
          <p:cNvSpPr/>
          <p:nvPr/>
        </p:nvSpPr>
        <p:spPr>
          <a:xfrm>
            <a:off x="2724495" y="4626056"/>
            <a:ext cx="2160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Commission d’urbanisme et d’embellissement</a:t>
            </a:r>
          </a:p>
        </p:txBody>
      </p:sp>
      <p:sp>
        <p:nvSpPr>
          <p:cNvPr id="17" name="Rectangle 20" descr="Niveau de hiérarchie 3 Article 1">
            <a:extLst>
              <a:ext uri="{FF2B5EF4-FFF2-40B4-BE49-F238E27FC236}">
                <a16:creationId xmlns:a16="http://schemas.microsoft.com/office/drawing/2014/main" id="{78E7C009-0A8A-D30D-90A6-62143C8337F9}"/>
              </a:ext>
            </a:extLst>
          </p:cNvPr>
          <p:cNvSpPr/>
          <p:nvPr/>
        </p:nvSpPr>
        <p:spPr>
          <a:xfrm>
            <a:off x="2735126" y="5258042"/>
            <a:ext cx="2160000" cy="80251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Commission Agglomération</a:t>
            </a:r>
          </a:p>
        </p:txBody>
      </p:sp>
      <p:sp>
        <p:nvSpPr>
          <p:cNvPr id="33" name="Rectangle 20" descr="Niveau de hiérarchie 3 Article 1">
            <a:extLst>
              <a:ext uri="{FF2B5EF4-FFF2-40B4-BE49-F238E27FC236}">
                <a16:creationId xmlns:a16="http://schemas.microsoft.com/office/drawing/2014/main" id="{8FF79069-C70F-D05B-6051-1BECB3DFF0D5}"/>
              </a:ext>
            </a:extLst>
          </p:cNvPr>
          <p:cNvSpPr/>
          <p:nvPr/>
        </p:nvSpPr>
        <p:spPr>
          <a:xfrm>
            <a:off x="2724495" y="6119622"/>
            <a:ext cx="2160000" cy="233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Suppléance : Sigismond Jacquod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4" name="Rectangle 33" descr="Niveau de hiérarchie 2 Article 1">
            <a:extLst>
              <a:ext uri="{FF2B5EF4-FFF2-40B4-BE49-F238E27FC236}">
                <a16:creationId xmlns:a16="http://schemas.microsoft.com/office/drawing/2014/main" id="{B76B90C5-8088-8195-0C67-F205FE66E11B}"/>
              </a:ext>
            </a:extLst>
          </p:cNvPr>
          <p:cNvSpPr/>
          <p:nvPr/>
        </p:nvSpPr>
        <p:spPr>
          <a:xfrm>
            <a:off x="5098493" y="4222970"/>
            <a:ext cx="2160000" cy="3570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spcBef>
                <a:spcPct val="0"/>
              </a:spcBef>
              <a:buNone/>
            </a:pPr>
            <a:r>
              <a:rPr lang="fr-FR" sz="16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Stéphanie Chappuis</a:t>
            </a:r>
            <a:endParaRPr lang="fr-FR" sz="16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5" name="Rectangle 34" descr="Niveau de hiérarchie 2 Article 1">
            <a:extLst>
              <a:ext uri="{FF2B5EF4-FFF2-40B4-BE49-F238E27FC236}">
                <a16:creationId xmlns:a16="http://schemas.microsoft.com/office/drawing/2014/main" id="{A3C41AC3-18A4-011C-CAE9-08A817364242}"/>
              </a:ext>
            </a:extLst>
          </p:cNvPr>
          <p:cNvSpPr/>
          <p:nvPr/>
        </p:nvSpPr>
        <p:spPr>
          <a:xfrm>
            <a:off x="7472491" y="4222970"/>
            <a:ext cx="2160000" cy="3570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spcBef>
                <a:spcPct val="0"/>
              </a:spcBef>
              <a:buNone/>
            </a:pPr>
            <a:r>
              <a:rPr lang="fr-FR" sz="16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Noël Saucy</a:t>
            </a:r>
            <a:endParaRPr lang="fr-FR" sz="16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6" name="Rectangle 35" descr="Niveau de hiérarchie 2 Article 1">
            <a:extLst>
              <a:ext uri="{FF2B5EF4-FFF2-40B4-BE49-F238E27FC236}">
                <a16:creationId xmlns:a16="http://schemas.microsoft.com/office/drawing/2014/main" id="{B93FFD25-EFB2-3F54-E4FB-789035D7CBD7}"/>
              </a:ext>
            </a:extLst>
          </p:cNvPr>
          <p:cNvSpPr/>
          <p:nvPr/>
        </p:nvSpPr>
        <p:spPr>
          <a:xfrm>
            <a:off x="9846855" y="4212069"/>
            <a:ext cx="2160000" cy="3570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spcBef>
                <a:spcPct val="0"/>
              </a:spcBef>
              <a:buNone/>
            </a:pPr>
            <a:r>
              <a:rPr lang="fr-FR" sz="16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Sigismond Jacquod</a:t>
            </a:r>
            <a:endParaRPr lang="fr-FR" sz="16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8" name="Rectangle 20" descr="Niveau de hiérarchie 3 Article 1">
            <a:extLst>
              <a:ext uri="{FF2B5EF4-FFF2-40B4-BE49-F238E27FC236}">
                <a16:creationId xmlns:a16="http://schemas.microsoft.com/office/drawing/2014/main" id="{486ED1FA-382E-7531-90D6-D9034C52A094}"/>
              </a:ext>
            </a:extLst>
          </p:cNvPr>
          <p:cNvSpPr/>
          <p:nvPr/>
        </p:nvSpPr>
        <p:spPr>
          <a:xfrm>
            <a:off x="5098493" y="4626056"/>
            <a:ext cx="2160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Commission des Services industriels</a:t>
            </a:r>
          </a:p>
        </p:txBody>
      </p:sp>
      <p:sp>
        <p:nvSpPr>
          <p:cNvPr id="39" name="Rectangle 20" descr="Niveau de hiérarchie 3 Article 1">
            <a:extLst>
              <a:ext uri="{FF2B5EF4-FFF2-40B4-BE49-F238E27FC236}">
                <a16:creationId xmlns:a16="http://schemas.microsoft.com/office/drawing/2014/main" id="{9BAA7B2E-D794-A9A5-F77C-5B9EE1155632}"/>
              </a:ext>
            </a:extLst>
          </p:cNvPr>
          <p:cNvSpPr/>
          <p:nvPr/>
        </p:nvSpPr>
        <p:spPr>
          <a:xfrm>
            <a:off x="5098493" y="5258042"/>
            <a:ext cx="2160000" cy="80251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dirty="0">
                <a:solidFill>
                  <a:prstClr val="black"/>
                </a:solidFill>
              </a:rPr>
              <a:t>SACEN SA</a:t>
            </a: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0" name="Rectangle 20" descr="Niveau de hiérarchie 3 Article 1">
            <a:extLst>
              <a:ext uri="{FF2B5EF4-FFF2-40B4-BE49-F238E27FC236}">
                <a16:creationId xmlns:a16="http://schemas.microsoft.com/office/drawing/2014/main" id="{39F4AC4F-C285-FAD7-6C3C-B41F8BD341E0}"/>
              </a:ext>
            </a:extLst>
          </p:cNvPr>
          <p:cNvSpPr/>
          <p:nvPr/>
        </p:nvSpPr>
        <p:spPr>
          <a:xfrm>
            <a:off x="5098493" y="6119621"/>
            <a:ext cx="2160000" cy="233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Suppléance : Noël Saucy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1" name="Rectangle 20" descr="Niveau de hiérarchie 3 Article 1">
            <a:extLst>
              <a:ext uri="{FF2B5EF4-FFF2-40B4-BE49-F238E27FC236}">
                <a16:creationId xmlns:a16="http://schemas.microsoft.com/office/drawing/2014/main" id="{01A5488A-2716-0E69-8684-973928B5B203}"/>
              </a:ext>
            </a:extLst>
          </p:cNvPr>
          <p:cNvSpPr/>
          <p:nvPr/>
        </p:nvSpPr>
        <p:spPr>
          <a:xfrm>
            <a:off x="7472491" y="4626056"/>
            <a:ext cx="2160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Commission des Travaux publics</a:t>
            </a:r>
          </a:p>
        </p:txBody>
      </p:sp>
      <p:sp>
        <p:nvSpPr>
          <p:cNvPr id="43" name="Rectangle 20" descr="Niveau de hiérarchie 3 Article 1">
            <a:extLst>
              <a:ext uri="{FF2B5EF4-FFF2-40B4-BE49-F238E27FC236}">
                <a16:creationId xmlns:a16="http://schemas.microsoft.com/office/drawing/2014/main" id="{90E7E89C-B945-E4DD-15DF-80090EEF653D}"/>
              </a:ext>
            </a:extLst>
          </p:cNvPr>
          <p:cNvSpPr/>
          <p:nvPr/>
        </p:nvSpPr>
        <p:spPr>
          <a:xfrm>
            <a:off x="7472491" y="5258042"/>
            <a:ext cx="2160000" cy="80251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</a:pPr>
            <a:r>
              <a:rPr lang="fr-FR" sz="1050" dirty="0">
                <a:solidFill>
                  <a:prstClr val="black"/>
                </a:solidFill>
              </a:rPr>
              <a:t>Membre du comité du SEDE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dirty="0">
                <a:solidFill>
                  <a:prstClr val="black"/>
                </a:solidFill>
              </a:rPr>
              <a:t>Membre du comité du SEOD</a:t>
            </a: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4" name="Rectangle 20" descr="Niveau de hiérarchie 3 Article 1">
            <a:extLst>
              <a:ext uri="{FF2B5EF4-FFF2-40B4-BE49-F238E27FC236}">
                <a16:creationId xmlns:a16="http://schemas.microsoft.com/office/drawing/2014/main" id="{C71CB58D-872C-94FD-C44E-34FF8117A2AB}"/>
              </a:ext>
            </a:extLst>
          </p:cNvPr>
          <p:cNvSpPr/>
          <p:nvPr/>
        </p:nvSpPr>
        <p:spPr>
          <a:xfrm>
            <a:off x="7472491" y="6119621"/>
            <a:ext cx="2160000" cy="233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Suppléance : Stéphanie Chappuis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5" name="Rectangle 20" descr="Niveau de hiérarchie 3 Article 1">
            <a:extLst>
              <a:ext uri="{FF2B5EF4-FFF2-40B4-BE49-F238E27FC236}">
                <a16:creationId xmlns:a16="http://schemas.microsoft.com/office/drawing/2014/main" id="{D85C82AA-5372-45F6-71AE-ABB7A0A57D59}"/>
              </a:ext>
            </a:extLst>
          </p:cNvPr>
          <p:cNvSpPr/>
          <p:nvPr/>
        </p:nvSpPr>
        <p:spPr>
          <a:xfrm>
            <a:off x="9846489" y="5251473"/>
            <a:ext cx="2160000" cy="80251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Suppléant à l’Assemblée du SEOD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dirty="0">
                <a:solidFill>
                  <a:prstClr val="black"/>
                </a:solidFill>
              </a:rPr>
              <a:t>Délégué à l’Assemblée de la Communauté du Collège de Delémont</a:t>
            </a: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6" name="Rectangle 20" descr="Niveau de hiérarchie 3 Article 1">
            <a:extLst>
              <a:ext uri="{FF2B5EF4-FFF2-40B4-BE49-F238E27FC236}">
                <a16:creationId xmlns:a16="http://schemas.microsoft.com/office/drawing/2014/main" id="{2E0661E0-04C0-CAEF-DCD7-ACBCF806E81F}"/>
              </a:ext>
            </a:extLst>
          </p:cNvPr>
          <p:cNvSpPr/>
          <p:nvPr/>
        </p:nvSpPr>
        <p:spPr>
          <a:xfrm>
            <a:off x="9846489" y="6119621"/>
            <a:ext cx="2160000" cy="233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Suppléance : Frédéric Scheurer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8" name="Rectangle 20" descr="Niveau de hiérarchie 3 Article 1">
            <a:extLst>
              <a:ext uri="{FF2B5EF4-FFF2-40B4-BE49-F238E27FC236}">
                <a16:creationId xmlns:a16="http://schemas.microsoft.com/office/drawing/2014/main" id="{E8CAC02D-6BEC-A493-A9E7-45D7AAEF24A0}"/>
              </a:ext>
            </a:extLst>
          </p:cNvPr>
          <p:cNvSpPr/>
          <p:nvPr/>
        </p:nvSpPr>
        <p:spPr>
          <a:xfrm>
            <a:off x="9846489" y="4634779"/>
            <a:ext cx="1044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dirty="0">
                <a:solidFill>
                  <a:prstClr val="black"/>
                </a:solidFill>
              </a:rPr>
              <a:t>Commission des finances</a:t>
            </a:r>
            <a:endParaRPr lang="fr-FR" sz="105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9" name="Rectangle 20" descr="Niveau de hiérarchie 3 Article 1">
            <a:extLst>
              <a:ext uri="{FF2B5EF4-FFF2-40B4-BE49-F238E27FC236}">
                <a16:creationId xmlns:a16="http://schemas.microsoft.com/office/drawing/2014/main" id="{E27546D8-6037-4922-479F-56B358E431E3}"/>
              </a:ext>
            </a:extLst>
          </p:cNvPr>
          <p:cNvSpPr/>
          <p:nvPr/>
        </p:nvSpPr>
        <p:spPr>
          <a:xfrm>
            <a:off x="10962490" y="4626056"/>
            <a:ext cx="1044000" cy="56850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36000" rIns="72000" bIns="0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0" kern="1200" dirty="0">
                <a:solidFill>
                  <a:prstClr val="black"/>
                </a:solidFill>
                <a:ea typeface="+mn-ea"/>
                <a:cs typeface="+mn-cs"/>
              </a:rPr>
              <a:t>Commission d’école</a:t>
            </a:r>
          </a:p>
        </p:txBody>
      </p:sp>
      <p:sp>
        <p:nvSpPr>
          <p:cNvPr id="3" name="Rectangle 2" descr="Niveau inférieur dans la hiérarchie">
            <a:extLst>
              <a:ext uri="{FF2B5EF4-FFF2-40B4-BE49-F238E27FC236}">
                <a16:creationId xmlns:a16="http://schemas.microsoft.com/office/drawing/2014/main" id="{70F5B284-1446-0E8A-5E69-8B160E553315}"/>
              </a:ext>
            </a:extLst>
          </p:cNvPr>
          <p:cNvSpPr/>
          <p:nvPr/>
        </p:nvSpPr>
        <p:spPr>
          <a:xfrm>
            <a:off x="7878805" y="2085700"/>
            <a:ext cx="4127682" cy="10157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3600" rIns="8255" bIns="8255" numCol="1" spcCol="1270" rtlCol="0" anchor="t" anchorCtr="0">
            <a:noAutofit/>
          </a:bodyPr>
          <a:lstStyle/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Services techniques</a:t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>
                <a:solidFill>
                  <a:prstClr val="black"/>
                </a:solidFill>
                <a:ea typeface="+mn-ea"/>
                <a:cs typeface="+mn-cs"/>
              </a:rPr>
              <a:t>Responsable service des eaux : Johann Stalder100%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Responsable du service électrique : Patrick Borruat 100%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Employé : Guillaume </a:t>
            </a:r>
            <a:r>
              <a:rPr lang="fr-FR" sz="1300" dirty="0" err="1">
                <a:solidFill>
                  <a:prstClr val="black"/>
                </a:solidFill>
              </a:rPr>
              <a:t>Crevoiserat</a:t>
            </a:r>
            <a:r>
              <a:rPr lang="fr-FR" sz="1300" dirty="0">
                <a:solidFill>
                  <a:prstClr val="black"/>
                </a:solidFill>
              </a:rPr>
              <a:t> 80%</a:t>
            </a:r>
          </a:p>
          <a:p>
            <a:pPr marL="0" lvl="0" indent="0" defTabSz="577850" rtl="0"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Apprenti agent d’exploitation : Xavier Pereira </a:t>
            </a:r>
            <a:r>
              <a:rPr lang="fr-FR" sz="1300" dirty="0" err="1">
                <a:solidFill>
                  <a:prstClr val="black"/>
                </a:solidFill>
              </a:rPr>
              <a:t>Lemos</a:t>
            </a:r>
            <a:endParaRPr lang="fr-FR" sz="1300" dirty="0">
              <a:solidFill>
                <a:prstClr val="black"/>
              </a:solidFill>
            </a:endParaRPr>
          </a:p>
          <a:p>
            <a:pPr marL="0" lvl="0" indent="0" defTabSz="577850" rtl="0">
              <a:spcBef>
                <a:spcPct val="0"/>
              </a:spcBef>
              <a:buNone/>
            </a:pPr>
            <a:endParaRPr lang="fr-FR" sz="1300" dirty="0">
              <a:solidFill>
                <a:prstClr val="black"/>
              </a:solidFill>
            </a:endParaRPr>
          </a:p>
        </p:txBody>
      </p:sp>
      <p:sp>
        <p:nvSpPr>
          <p:cNvPr id="5" name="Rectangle 4" descr="Niveau inférieur dans la hiérarchie">
            <a:extLst>
              <a:ext uri="{FF2B5EF4-FFF2-40B4-BE49-F238E27FC236}">
                <a16:creationId xmlns:a16="http://schemas.microsoft.com/office/drawing/2014/main" id="{7BA0D723-3C81-5D44-6296-8D1816E8BD09}"/>
              </a:ext>
            </a:extLst>
          </p:cNvPr>
          <p:cNvSpPr/>
          <p:nvPr/>
        </p:nvSpPr>
        <p:spPr>
          <a:xfrm>
            <a:off x="7878805" y="911423"/>
            <a:ext cx="4127682" cy="10714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UAPE (Unité d’accueil pour écoliers)</a:t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>
                <a:solidFill>
                  <a:prstClr val="black"/>
                </a:solidFill>
                <a:ea typeface="+mn-ea"/>
                <a:cs typeface="+mn-cs"/>
              </a:rPr>
              <a:t>Directrice et éducatrice ES : Sibylle Petermann 80%</a:t>
            </a:r>
          </a:p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Educatrice ES : Cindy Cortat 80%</a:t>
            </a:r>
          </a:p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Educatrice ES : Sylvie Marchand 60’%</a:t>
            </a:r>
          </a:p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Educatrice ES : Camille Rossé 40%</a:t>
            </a:r>
          </a:p>
          <a:p>
            <a:pPr marL="0" lvl="0" indent="0" defTabSz="57785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fr-FR" sz="1300" dirty="0">
                <a:solidFill>
                  <a:prstClr val="black"/>
                </a:solidFill>
              </a:rPr>
              <a:t>Educatrice en formation : Jocelyn Forte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ABE2731-B847-3A0A-47C4-F72BD68EA202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6095998" y="1722843"/>
            <a:ext cx="2" cy="1480701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BD036DA6-A669-889F-61D4-1A3E5AB460DE}"/>
              </a:ext>
            </a:extLst>
          </p:cNvPr>
          <p:cNvCxnSpPr>
            <a:cxnSpLocks/>
          </p:cNvCxnSpPr>
          <p:nvPr/>
        </p:nvCxnSpPr>
        <p:spPr>
          <a:xfrm flipV="1">
            <a:off x="4508201" y="2615931"/>
            <a:ext cx="1587797" cy="5243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BB07C0BD-2486-8172-D8C3-915674093509}"/>
              </a:ext>
            </a:extLst>
          </p:cNvPr>
          <p:cNvCxnSpPr>
            <a:cxnSpLocks/>
          </p:cNvCxnSpPr>
          <p:nvPr/>
        </p:nvCxnSpPr>
        <p:spPr>
          <a:xfrm flipV="1">
            <a:off x="4508202" y="1827214"/>
            <a:ext cx="1587797" cy="5243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449DDC6-BDEA-E23A-6D78-81891BC2180C}"/>
              </a:ext>
            </a:extLst>
          </p:cNvPr>
          <p:cNvCxnSpPr>
            <a:cxnSpLocks/>
          </p:cNvCxnSpPr>
          <p:nvPr/>
        </p:nvCxnSpPr>
        <p:spPr>
          <a:xfrm flipV="1">
            <a:off x="6095998" y="1827216"/>
            <a:ext cx="1782807" cy="2621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B65D1B34-8B06-5BD6-5BA5-74DE0A8E1430}"/>
              </a:ext>
            </a:extLst>
          </p:cNvPr>
          <p:cNvCxnSpPr>
            <a:cxnSpLocks/>
          </p:cNvCxnSpPr>
          <p:nvPr/>
        </p:nvCxnSpPr>
        <p:spPr>
          <a:xfrm flipV="1">
            <a:off x="6096000" y="2615821"/>
            <a:ext cx="1782807" cy="2621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34D326EE-0F7F-901A-7646-8505C50FA5B6}"/>
              </a:ext>
            </a:extLst>
          </p:cNvPr>
          <p:cNvCxnSpPr>
            <a:cxnSpLocks/>
          </p:cNvCxnSpPr>
          <p:nvPr/>
        </p:nvCxnSpPr>
        <p:spPr>
          <a:xfrm>
            <a:off x="1460522" y="3160501"/>
            <a:ext cx="9501969" cy="43043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68F1AB94-6F98-5E82-F186-C99C2564F19F}"/>
              </a:ext>
            </a:extLst>
          </p:cNvPr>
          <p:cNvCxnSpPr>
            <a:stCxn id="19" idx="2"/>
          </p:cNvCxnSpPr>
          <p:nvPr/>
        </p:nvCxnSpPr>
        <p:spPr>
          <a:xfrm>
            <a:off x="6096000" y="863471"/>
            <a:ext cx="0" cy="166788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9CBD8070-8B3B-EEE0-4393-2426F1EC3C50}"/>
              </a:ext>
            </a:extLst>
          </p:cNvPr>
          <p:cNvCxnSpPr>
            <a:cxnSpLocks/>
          </p:cNvCxnSpPr>
          <p:nvPr/>
        </p:nvCxnSpPr>
        <p:spPr>
          <a:xfrm>
            <a:off x="1477833" y="3167100"/>
            <a:ext cx="0" cy="274939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DBA47409-EF43-3EEA-F966-DDDBF64B7650}"/>
              </a:ext>
            </a:extLst>
          </p:cNvPr>
          <p:cNvCxnSpPr>
            <a:cxnSpLocks/>
          </p:cNvCxnSpPr>
          <p:nvPr/>
        </p:nvCxnSpPr>
        <p:spPr>
          <a:xfrm>
            <a:off x="3796884" y="3167100"/>
            <a:ext cx="0" cy="274939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3B16FA45-F3C3-D956-5F47-0D3ECF18D7F7}"/>
              </a:ext>
            </a:extLst>
          </p:cNvPr>
          <p:cNvCxnSpPr>
            <a:cxnSpLocks/>
          </p:cNvCxnSpPr>
          <p:nvPr/>
        </p:nvCxnSpPr>
        <p:spPr>
          <a:xfrm>
            <a:off x="6101245" y="3203544"/>
            <a:ext cx="0" cy="274939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5ECE8182-F1B3-E3E9-CA78-C52DA03464AF}"/>
              </a:ext>
            </a:extLst>
          </p:cNvPr>
          <p:cNvCxnSpPr>
            <a:cxnSpLocks/>
          </p:cNvCxnSpPr>
          <p:nvPr/>
        </p:nvCxnSpPr>
        <p:spPr>
          <a:xfrm>
            <a:off x="8585549" y="3203544"/>
            <a:ext cx="0" cy="274939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0DD0B011-1C47-7D77-5ED8-72AC69D57C30}"/>
              </a:ext>
            </a:extLst>
          </p:cNvPr>
          <p:cNvCxnSpPr>
            <a:cxnSpLocks/>
          </p:cNvCxnSpPr>
          <p:nvPr/>
        </p:nvCxnSpPr>
        <p:spPr>
          <a:xfrm>
            <a:off x="10945702" y="3210742"/>
            <a:ext cx="0" cy="274939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Image 10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276370ED-8258-E0DC-A328-9F67CE3E2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21" y="268078"/>
            <a:ext cx="1431448" cy="439181"/>
          </a:xfrm>
          <a:prstGeom prst="rect">
            <a:avLst/>
          </a:prstGeom>
        </p:spPr>
      </p:pic>
      <p:pic>
        <p:nvPicPr>
          <p:cNvPr id="23" name="Image 22" descr="Une image contenant clipart, dessin, illustration, dessin humoristique&#10;&#10;Description générée automatiquement">
            <a:extLst>
              <a:ext uri="{FF2B5EF4-FFF2-40B4-BE49-F238E27FC236}">
                <a16:creationId xmlns:a16="http://schemas.microsoft.com/office/drawing/2014/main" id="{EB5E6A04-A02F-C7D2-892F-8BA448089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67247" y="139689"/>
            <a:ext cx="511277" cy="59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712_TF11561227_Win32" id="{84D1AF47-FB57-4C0C-8EDD-76604E2010DB}" vid="{53870D35-0EEC-4692-982C-1F3CB53854B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Organigramme simple</Template>
  <TotalTime>244</TotalTime>
  <Words>323</Words>
  <Application>Microsoft Office PowerPoint</Application>
  <PresentationFormat>Grand écran</PresentationFormat>
  <Paragraphs>55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Tw Cen MT</vt:lpstr>
      <vt:lpstr>Tw Cen MT Condensed</vt:lpstr>
      <vt:lpstr>Wingdings 3</vt:lpstr>
      <vt:lpstr>Intégral</vt:lpstr>
      <vt:lpstr>Organigramme Etat  au  01.01.2026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Organigramme</dc:title>
  <dc:creator>Vincent Chetelat</dc:creator>
  <cp:lastModifiedBy>Vincent Chetelat</cp:lastModifiedBy>
  <cp:revision>12</cp:revision>
  <cp:lastPrinted>2025-08-05T07:58:53Z</cp:lastPrinted>
  <dcterms:created xsi:type="dcterms:W3CDTF">2024-02-23T09:29:37Z</dcterms:created>
  <dcterms:modified xsi:type="dcterms:W3CDTF">2026-01-13T06:31:37Z</dcterms:modified>
</cp:coreProperties>
</file>