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5" r:id="rId12"/>
    <p:sldId id="270" r:id="rId13"/>
    <p:sldId id="267" r:id="rId14"/>
    <p:sldId id="266" r:id="rId15"/>
    <p:sldId id="271" r:id="rId16"/>
    <p:sldId id="264" r:id="rId17"/>
  </p:sldIdLst>
  <p:sldSz cx="12192000" cy="6858000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r">
              <a:defRPr sz="1200"/>
            </a:lvl1pPr>
          </a:lstStyle>
          <a:p>
            <a:fld id="{7DB748A1-ED17-4D0A-AD99-0737DAF1D0A4}" type="datetimeFigureOut">
              <a:rPr lang="fr-CH" smtClean="0"/>
              <a:t>03.02.2016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r">
              <a:defRPr sz="1200"/>
            </a:lvl1pPr>
          </a:lstStyle>
          <a:p>
            <a:fld id="{3A8C39CE-0BE5-4246-AD78-FE874E6A217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54783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r">
              <a:defRPr sz="1200"/>
            </a:lvl1pPr>
          </a:lstStyle>
          <a:p>
            <a:fld id="{4383B3B4-5462-424A-B91B-3D45572BFD8E}" type="datetimeFigureOut">
              <a:rPr lang="fr-CH" smtClean="0"/>
              <a:t>03.02.2016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3013"/>
            <a:ext cx="5967413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38" tIns="45569" rIns="91138" bIns="45569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1138" tIns="45569" rIns="91138" bIns="45569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r">
              <a:defRPr sz="1200"/>
            </a:lvl1pPr>
          </a:lstStyle>
          <a:p>
            <a:fld id="{51D09DB6-BBA1-439B-9052-EE13AA60FFB3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0224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7B0827-15F1-419C-B0D7-892141DCCB1A}" type="slidenum">
              <a:rPr lang="en-GB" altLang="fr-FR"/>
              <a:pPr/>
              <a:t>11</a:t>
            </a:fld>
            <a:endParaRPr lang="en-GB" altLang="fr-FR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03997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4735" y="1964267"/>
            <a:ext cx="8895390" cy="2421464"/>
          </a:xfrm>
        </p:spPr>
        <p:txBody>
          <a:bodyPr/>
          <a:lstStyle/>
          <a:p>
            <a:r>
              <a:rPr lang="fr-CH" dirty="0" smtClean="0"/>
              <a:t>Projets PARTAGE &amp; INNOVATOR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H" dirty="0" smtClean="0"/>
              <a:t>Assemblée Bourgeoise 03.02.2016</a:t>
            </a:r>
          </a:p>
          <a:p>
            <a:r>
              <a:rPr lang="fr-CH" dirty="0" smtClean="0"/>
              <a:t>Gabriel M. Chappuis</a:t>
            </a:r>
          </a:p>
          <a:p>
            <a:fld id="{F3C990C0-65E3-4B60-BA5D-1D87BB2E516B}" type="datetime8">
              <a:rPr lang="fr-CH" smtClean="0"/>
              <a:t>03.02.2016 11:35</a:t>
            </a:fld>
            <a:endParaRPr lang="fr-CH" dirty="0" smtClean="0"/>
          </a:p>
          <a:p>
            <a:fld id="{9F17F882-136D-4EB3-AD31-242DE18DE10E}" type="slidenum">
              <a:rPr lang="fr-CH" smtClean="0"/>
              <a:t>1</a:t>
            </a:fld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54211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/>
              <a:t/>
            </a:r>
            <a:br>
              <a:rPr lang="fr-CH" dirty="0"/>
            </a:br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/>
            </a:r>
            <a:br>
              <a:rPr lang="fr-CH" dirty="0" smtClean="0"/>
            </a:br>
            <a:r>
              <a:rPr lang="fr-CH" dirty="0"/>
              <a:t>Planification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Projets </a:t>
            </a:r>
            <a:r>
              <a:rPr lang="fr-CH" dirty="0" smtClean="0"/>
              <a:t>Partage </a:t>
            </a:r>
            <a:r>
              <a:rPr lang="fr-CH" dirty="0"/>
              <a:t>&amp; Innovator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70582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4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2028675" y="959512"/>
            <a:ext cx="7772400" cy="369332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t">
            <a:spAutoFit/>
          </a:bodyPr>
          <a:lstStyle/>
          <a:p>
            <a:r>
              <a:rPr lang="en-GB" altLang="fr-FR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Planification</a:t>
            </a:r>
            <a:r>
              <a:rPr lang="en-GB" alt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2016 -2020</a:t>
            </a:r>
            <a:endParaRPr lang="en-GB" altLang="fr-F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2008038" y="521362"/>
            <a:ext cx="7326312" cy="33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GB" altLang="fr-FR" b="1" dirty="0" smtClean="0">
                <a:latin typeface="Arial" panose="020B0604020202020204" pitchFamily="34" charset="0"/>
              </a:rPr>
              <a:t>INNOVATOR --- PARTAGE</a:t>
            </a:r>
            <a:endParaRPr lang="en-GB" altLang="fr-FR" b="1" dirty="0">
              <a:latin typeface="Arial" panose="020B0604020202020204" pitchFamily="34" charset="0"/>
            </a:endParaRPr>
          </a:p>
        </p:txBody>
      </p:sp>
      <p:sp>
        <p:nvSpPr>
          <p:cNvPr id="51216" name="Rectangle 16"/>
          <p:cNvSpPr>
            <a:spLocks noChangeArrowheads="1"/>
          </p:cNvSpPr>
          <p:nvPr/>
        </p:nvSpPr>
        <p:spPr bwMode="auto">
          <a:xfrm>
            <a:off x="4741864" y="1555750"/>
            <a:ext cx="5548311" cy="3175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17" name="Rectangle 17"/>
          <p:cNvSpPr>
            <a:spLocks noChangeArrowheads="1"/>
          </p:cNvSpPr>
          <p:nvPr/>
        </p:nvSpPr>
        <p:spPr bwMode="auto">
          <a:xfrm>
            <a:off x="2101646" y="2105025"/>
            <a:ext cx="8188530" cy="396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marL="95250" indent="-95250" defTabSz="4778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85750" defTabSz="4778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4778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4778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477838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4778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4778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4778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4778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GB" altLang="fr-FR" sz="1200" b="1" dirty="0">
                <a:latin typeface="Arial" panose="020B0604020202020204" pitchFamily="34" charset="0"/>
              </a:rPr>
              <a:t>1. </a:t>
            </a:r>
            <a:r>
              <a:rPr lang="en-GB" altLang="fr-FR" sz="1200" b="1" dirty="0" smtClean="0">
                <a:latin typeface="Arial" panose="020B0604020202020204" pitchFamily="34" charset="0"/>
              </a:rPr>
              <a:t>Decision de </a:t>
            </a:r>
            <a:r>
              <a:rPr lang="en-GB" altLang="fr-FR" sz="1200" b="1" dirty="0" err="1" smtClean="0">
                <a:latin typeface="Arial" panose="020B0604020202020204" pitchFamily="34" charset="0"/>
              </a:rPr>
              <a:t>principe</a:t>
            </a:r>
            <a:r>
              <a:rPr lang="en-GB" altLang="fr-FR" sz="1200" b="1" dirty="0" smtClean="0">
                <a:latin typeface="Arial" panose="020B0604020202020204" pitchFamily="34" charset="0"/>
              </a:rPr>
              <a:t> 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Projet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Pilote</a:t>
            </a:r>
            <a:r>
              <a:rPr lang="en-GB" altLang="fr-FR" sz="1200" dirty="0" smtClean="0">
                <a:latin typeface="Arial" panose="020B0604020202020204" pitchFamily="34" charset="0"/>
              </a:rPr>
              <a:t> INNOVATOR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Mandat</a:t>
            </a:r>
            <a:r>
              <a:rPr lang="en-GB" altLang="fr-FR" sz="1200" dirty="0" smtClean="0">
                <a:latin typeface="Arial" panose="020B0604020202020204" pitchFamily="34" charset="0"/>
              </a:rPr>
              <a:t> de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l’architecte</a:t>
            </a:r>
            <a:r>
              <a:rPr lang="en-GB" altLang="fr-FR" sz="1200" dirty="0" smtClean="0">
                <a:latin typeface="Arial" panose="020B0604020202020204" pitchFamily="34" charset="0"/>
              </a:rPr>
              <a:t>   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 </a:t>
            </a:r>
            <a:r>
              <a:rPr lang="en-GB" altLang="fr-FR" sz="1200" b="1" dirty="0">
                <a:latin typeface="Arial" panose="020B0604020202020204" pitchFamily="34" charset="0"/>
              </a:rPr>
              <a:t>2. </a:t>
            </a:r>
            <a:r>
              <a:rPr lang="en-GB" altLang="fr-FR" sz="1200" b="1" dirty="0" smtClean="0">
                <a:latin typeface="Arial" panose="020B0604020202020204" pitchFamily="34" charset="0"/>
              </a:rPr>
              <a:t>Construction 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Décision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d’investissement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Réalisation</a:t>
            </a:r>
            <a:r>
              <a:rPr lang="en-GB" altLang="fr-FR" sz="1200" dirty="0" smtClean="0">
                <a:latin typeface="Arial" panose="020B0604020202020204" pitchFamily="34" charset="0"/>
              </a:rPr>
              <a:t> Innovator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b="1" dirty="0">
                <a:latin typeface="Arial" panose="020B0604020202020204" pitchFamily="34" charset="0"/>
              </a:rPr>
              <a:t>3. </a:t>
            </a:r>
            <a:r>
              <a:rPr lang="en-GB" altLang="fr-FR" sz="1200" b="1" dirty="0" err="1" smtClean="0">
                <a:latin typeface="Arial" panose="020B0604020202020204" pitchFamily="34" charset="0"/>
              </a:rPr>
              <a:t>Projet</a:t>
            </a:r>
            <a:r>
              <a:rPr lang="en-GB" altLang="fr-FR" sz="1200" b="1" dirty="0" smtClean="0">
                <a:latin typeface="Arial" panose="020B0604020202020204" pitchFamily="34" charset="0"/>
              </a:rPr>
              <a:t> </a:t>
            </a:r>
            <a:r>
              <a:rPr lang="en-GB" altLang="fr-FR" sz="1200" b="1" dirty="0" err="1" smtClean="0">
                <a:latin typeface="Arial" panose="020B0604020202020204" pitchFamily="34" charset="0"/>
              </a:rPr>
              <a:t>Partage</a:t>
            </a:r>
            <a:r>
              <a:rPr lang="en-GB" altLang="fr-FR" sz="1200" b="1" dirty="0" smtClean="0">
                <a:latin typeface="Arial" panose="020B0604020202020204" pitchFamily="34" charset="0"/>
              </a:rPr>
              <a:t> 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Concours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d’architecte</a:t>
            </a:r>
            <a:r>
              <a:rPr lang="en-GB" altLang="fr-FR" sz="1200" dirty="0" smtClean="0">
                <a:latin typeface="Arial" panose="020B0604020202020204" pitchFamily="34" charset="0"/>
              </a:rPr>
              <a:t> ?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Décision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d’investissement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b="1" dirty="0">
                <a:latin typeface="Arial" panose="020B0604020202020204" pitchFamily="34" charset="0"/>
              </a:rPr>
              <a:t>4. </a:t>
            </a:r>
            <a:r>
              <a:rPr lang="en-GB" altLang="fr-FR" sz="1200" b="1" dirty="0" smtClean="0">
                <a:latin typeface="Arial" panose="020B0604020202020204" pitchFamily="34" charset="0"/>
              </a:rPr>
              <a:t>Construction 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Etape</a:t>
            </a:r>
            <a:r>
              <a:rPr lang="en-GB" altLang="fr-FR" sz="1200" dirty="0" smtClean="0">
                <a:latin typeface="Arial" panose="020B0604020202020204" pitchFamily="34" charset="0"/>
              </a:rPr>
              <a:t> I 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Décision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d’investissement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</a:p>
          <a:p>
            <a:pPr lvl="1"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Réalisation</a:t>
            </a:r>
            <a:r>
              <a:rPr lang="en-GB" altLang="fr-FR" sz="1200" dirty="0" smtClean="0">
                <a:latin typeface="Arial" panose="020B0604020202020204" pitchFamily="34" charset="0"/>
              </a:rPr>
              <a:t> 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Etape</a:t>
            </a:r>
            <a:r>
              <a:rPr lang="en-GB" altLang="fr-FR" sz="1200" dirty="0" smtClean="0">
                <a:latin typeface="Arial" panose="020B0604020202020204" pitchFamily="34" charset="0"/>
              </a:rPr>
              <a:t> II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b="1" dirty="0" smtClean="0">
                <a:latin typeface="Arial" panose="020B0604020202020204" pitchFamily="34" charset="0"/>
              </a:rPr>
              <a:t>5. Utilisation</a:t>
            </a:r>
            <a:endParaRPr lang="en-GB" altLang="fr-FR" sz="1200" dirty="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smtClean="0">
                <a:latin typeface="Arial" panose="020B0604020202020204" pitchFamily="34" charset="0"/>
              </a:rPr>
              <a:t>Auto-</a:t>
            </a:r>
            <a:r>
              <a:rPr lang="en-GB" altLang="fr-FR" sz="1200" dirty="0" err="1" smtClean="0">
                <a:latin typeface="Arial" panose="020B0604020202020204" pitchFamily="34" charset="0"/>
              </a:rPr>
              <a:t>gérance</a:t>
            </a:r>
            <a:endParaRPr lang="en-GB" altLang="fr-FR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Font typeface="Helvetica" panose="020B0604020202020204" pitchFamily="34" charset="0"/>
              <a:buNone/>
            </a:pPr>
            <a:r>
              <a:rPr lang="en-GB" altLang="fr-FR" sz="1200" dirty="0">
                <a:latin typeface="Arial" panose="020B0604020202020204" pitchFamily="34" charset="0"/>
              </a:rPr>
              <a:t>		</a:t>
            </a:r>
            <a:r>
              <a:rPr lang="en-GB" altLang="fr-FR" sz="1200" dirty="0" smtClean="0">
                <a:latin typeface="Arial" panose="020B0604020202020204" pitchFamily="34" charset="0"/>
              </a:rPr>
              <a:t>Locations</a:t>
            </a:r>
            <a:endParaRPr lang="en-GB" altLang="fr-FR" sz="1200" b="1" dirty="0">
              <a:latin typeface="Arial" panose="020B0604020202020204" pitchFamily="34" charset="0"/>
            </a:endParaRPr>
          </a:p>
        </p:txBody>
      </p:sp>
      <p:sp>
        <p:nvSpPr>
          <p:cNvPr id="51218" name="Rectangle 18"/>
          <p:cNvSpPr>
            <a:spLocks noChangeArrowheads="1"/>
          </p:cNvSpPr>
          <p:nvPr/>
        </p:nvSpPr>
        <p:spPr bwMode="auto">
          <a:xfrm>
            <a:off x="2101646" y="1876425"/>
            <a:ext cx="8188529" cy="2286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 flipH="1">
            <a:off x="5568950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 flipH="1">
            <a:off x="5021264" y="1892300"/>
            <a:ext cx="14287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5859463" y="1582738"/>
            <a:ext cx="4762" cy="4468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22" name="Line 22"/>
          <p:cNvSpPr>
            <a:spLocks noChangeShapeType="1"/>
          </p:cNvSpPr>
          <p:nvPr/>
        </p:nvSpPr>
        <p:spPr bwMode="auto">
          <a:xfrm>
            <a:off x="6967538" y="1597026"/>
            <a:ext cx="4762" cy="4473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23" name="Rectangle 23"/>
          <p:cNvSpPr>
            <a:spLocks noChangeArrowheads="1"/>
          </p:cNvSpPr>
          <p:nvPr/>
        </p:nvSpPr>
        <p:spPr bwMode="auto">
          <a:xfrm>
            <a:off x="4733925" y="1651000"/>
            <a:ext cx="1136650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GB" altLang="fr-FR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2016</a:t>
            </a:r>
            <a:endParaRPr lang="en-GB" altLang="fr-F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24" name="Rectangle 24"/>
          <p:cNvSpPr>
            <a:spLocks noChangeArrowheads="1"/>
          </p:cNvSpPr>
          <p:nvPr/>
        </p:nvSpPr>
        <p:spPr bwMode="auto">
          <a:xfrm>
            <a:off x="5851525" y="1651000"/>
            <a:ext cx="1136650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GB" altLang="fr-FR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2017</a:t>
            </a:r>
            <a:endParaRPr lang="en-GB" altLang="fr-F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6943725" y="1651000"/>
            <a:ext cx="1136650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GB" altLang="fr-FR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2018</a:t>
            </a:r>
            <a:endParaRPr lang="en-GB" altLang="fr-F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26" name="Rectangle 26"/>
          <p:cNvSpPr>
            <a:spLocks noChangeArrowheads="1"/>
          </p:cNvSpPr>
          <p:nvPr/>
        </p:nvSpPr>
        <p:spPr bwMode="auto">
          <a:xfrm>
            <a:off x="8085138" y="1651000"/>
            <a:ext cx="1136650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GB" altLang="fr-FR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2019</a:t>
            </a:r>
            <a:endParaRPr lang="en-GB" altLang="fr-F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27" name="Rectangle 27"/>
          <p:cNvSpPr>
            <a:spLocks noChangeArrowheads="1"/>
          </p:cNvSpPr>
          <p:nvPr/>
        </p:nvSpPr>
        <p:spPr bwMode="auto">
          <a:xfrm>
            <a:off x="2101646" y="1874839"/>
            <a:ext cx="2897393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10000"/>
              </a:spcBef>
            </a:pPr>
            <a:r>
              <a:rPr lang="en-GB" altLang="fr-FR" sz="1400" b="1" dirty="0" smtClean="0">
                <a:latin typeface="Helvetica" panose="020B0604020202020204" pitchFamily="34" charset="0"/>
              </a:rPr>
              <a:t> </a:t>
            </a:r>
            <a:r>
              <a:rPr lang="en-GB" altLang="fr-FR" sz="1200" b="1" dirty="0" err="1" smtClean="0">
                <a:solidFill>
                  <a:schemeClr val="bg1"/>
                </a:solidFill>
                <a:latin typeface="Helvetica" panose="020B0604020202020204" pitchFamily="34" charset="0"/>
              </a:rPr>
              <a:t>Etapes</a:t>
            </a:r>
            <a:r>
              <a:rPr lang="en-GB" altLang="fr-FR" sz="1200" b="1" dirty="0" smtClean="0">
                <a:solidFill>
                  <a:schemeClr val="bg1"/>
                </a:solidFill>
                <a:latin typeface="Helvetica" panose="020B0604020202020204" pitchFamily="34" charset="0"/>
              </a:rPr>
              <a:t> </a:t>
            </a:r>
            <a:r>
              <a:rPr lang="en-GB" altLang="fr-FR" sz="1200" b="1" dirty="0" err="1" smtClean="0">
                <a:solidFill>
                  <a:schemeClr val="bg1"/>
                </a:solidFill>
                <a:latin typeface="Helvetica" panose="020B0604020202020204" pitchFamily="34" charset="0"/>
              </a:rPr>
              <a:t>importantes</a:t>
            </a:r>
            <a:endParaRPr lang="en-GB" altLang="fr-FR" sz="1200" b="1" dirty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51228" name="Rectangle 28"/>
          <p:cNvSpPr>
            <a:spLocks noChangeArrowheads="1"/>
          </p:cNvSpPr>
          <p:nvPr/>
        </p:nvSpPr>
        <p:spPr bwMode="auto">
          <a:xfrm>
            <a:off x="9215438" y="1651000"/>
            <a:ext cx="817562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en-GB" altLang="fr-FR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2020</a:t>
            </a:r>
            <a:endParaRPr lang="en-GB" altLang="fr-FR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29" name="Rectangle 29"/>
          <p:cNvSpPr>
            <a:spLocks noChangeArrowheads="1"/>
          </p:cNvSpPr>
          <p:nvPr/>
        </p:nvSpPr>
        <p:spPr bwMode="auto">
          <a:xfrm>
            <a:off x="2438400" y="2057401"/>
            <a:ext cx="13096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30" name="Rectangle 30"/>
          <p:cNvSpPr>
            <a:spLocks noChangeArrowheads="1"/>
          </p:cNvSpPr>
          <p:nvPr/>
        </p:nvSpPr>
        <p:spPr bwMode="auto">
          <a:xfrm>
            <a:off x="5033964" y="6161088"/>
            <a:ext cx="1655761" cy="24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r>
              <a:rPr lang="en-GB" altLang="fr-FR" sz="1000" dirty="0" smtClean="0">
                <a:latin typeface="Arial" panose="020B0604020202020204" pitchFamily="34" charset="0"/>
              </a:rPr>
              <a:t>Assemblée </a:t>
            </a:r>
            <a:r>
              <a:rPr lang="en-GB" altLang="fr-FR" sz="1000" dirty="0" err="1" smtClean="0">
                <a:latin typeface="Arial" panose="020B0604020202020204" pitchFamily="34" charset="0"/>
              </a:rPr>
              <a:t>bourgeoise</a:t>
            </a:r>
            <a:endParaRPr lang="en-GB" altLang="fr-FR" sz="1000" dirty="0">
              <a:latin typeface="Arial" panose="020B0604020202020204" pitchFamily="34" charset="0"/>
            </a:endParaRPr>
          </a:p>
        </p:txBody>
      </p:sp>
      <p:sp>
        <p:nvSpPr>
          <p:cNvPr id="51233" name="AutoShape 33"/>
          <p:cNvSpPr>
            <a:spLocks noChangeArrowheads="1"/>
          </p:cNvSpPr>
          <p:nvPr/>
        </p:nvSpPr>
        <p:spPr bwMode="auto">
          <a:xfrm>
            <a:off x="4759326" y="6172200"/>
            <a:ext cx="227013" cy="147638"/>
          </a:xfrm>
          <a:prstGeom prst="triangle">
            <a:avLst>
              <a:gd name="adj" fmla="val 4999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34" name="AutoShape 34"/>
          <p:cNvSpPr>
            <a:spLocks noChangeArrowheads="1"/>
          </p:cNvSpPr>
          <p:nvPr/>
        </p:nvSpPr>
        <p:spPr bwMode="auto">
          <a:xfrm>
            <a:off x="6696074" y="6159500"/>
            <a:ext cx="190500" cy="2159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35" name="Rectangle 35"/>
          <p:cNvSpPr>
            <a:spLocks noChangeArrowheads="1"/>
          </p:cNvSpPr>
          <p:nvPr/>
        </p:nvSpPr>
        <p:spPr bwMode="auto">
          <a:xfrm>
            <a:off x="6916737" y="6161088"/>
            <a:ext cx="2297112" cy="24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/>
          <a:p>
            <a:r>
              <a:rPr lang="en-GB" altLang="fr-FR" sz="1000" dirty="0" smtClean="0">
                <a:latin typeface="Arial" panose="020B0604020202020204" pitchFamily="34" charset="0"/>
              </a:rPr>
              <a:t>Revue du </a:t>
            </a:r>
            <a:r>
              <a:rPr lang="en-GB" altLang="fr-FR" sz="1000" dirty="0" err="1" smtClean="0">
                <a:latin typeface="Arial" panose="020B0604020202020204" pitchFamily="34" charset="0"/>
              </a:rPr>
              <a:t>projet</a:t>
            </a:r>
            <a:r>
              <a:rPr lang="en-GB" altLang="fr-FR" sz="1000" dirty="0" smtClean="0">
                <a:latin typeface="Arial" panose="020B0604020202020204" pitchFamily="34" charset="0"/>
              </a:rPr>
              <a:t> = séance du BAB +</a:t>
            </a:r>
            <a:endParaRPr lang="en-GB" altLang="fr-FR" sz="1000" dirty="0">
              <a:latin typeface="Arial" panose="020B0604020202020204" pitchFamily="34" charset="0"/>
            </a:endParaRPr>
          </a:p>
        </p:txBody>
      </p:sp>
      <p:sp>
        <p:nvSpPr>
          <p:cNvPr id="51236" name="Line 36"/>
          <p:cNvSpPr>
            <a:spLocks noChangeShapeType="1"/>
          </p:cNvSpPr>
          <p:nvPr/>
        </p:nvSpPr>
        <p:spPr bwMode="auto">
          <a:xfrm>
            <a:off x="4737100" y="1892300"/>
            <a:ext cx="0" cy="417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37" name="Line 37"/>
          <p:cNvSpPr>
            <a:spLocks noChangeShapeType="1"/>
          </p:cNvSpPr>
          <p:nvPr/>
        </p:nvSpPr>
        <p:spPr bwMode="auto">
          <a:xfrm>
            <a:off x="8080375" y="1587500"/>
            <a:ext cx="0" cy="448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38" name="Line 38"/>
          <p:cNvSpPr>
            <a:spLocks noChangeShapeType="1"/>
          </p:cNvSpPr>
          <p:nvPr/>
        </p:nvSpPr>
        <p:spPr bwMode="auto">
          <a:xfrm>
            <a:off x="9172575" y="1587500"/>
            <a:ext cx="0" cy="448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39" name="Line 39"/>
          <p:cNvSpPr>
            <a:spLocks noChangeShapeType="1"/>
          </p:cNvSpPr>
          <p:nvPr/>
        </p:nvSpPr>
        <p:spPr bwMode="auto">
          <a:xfrm flipH="1">
            <a:off x="6130925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0" name="Line 40"/>
          <p:cNvSpPr>
            <a:spLocks noChangeShapeType="1"/>
          </p:cNvSpPr>
          <p:nvPr/>
        </p:nvSpPr>
        <p:spPr bwMode="auto">
          <a:xfrm flipH="1">
            <a:off x="6403975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51241" name="Line 41"/>
          <p:cNvSpPr>
            <a:spLocks noChangeShapeType="1"/>
          </p:cNvSpPr>
          <p:nvPr/>
        </p:nvSpPr>
        <p:spPr bwMode="auto">
          <a:xfrm flipH="1">
            <a:off x="6677025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2" name="Line 42"/>
          <p:cNvSpPr>
            <a:spLocks noChangeShapeType="1"/>
          </p:cNvSpPr>
          <p:nvPr/>
        </p:nvSpPr>
        <p:spPr bwMode="auto">
          <a:xfrm>
            <a:off x="5302250" y="1892300"/>
            <a:ext cx="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3" name="Line 43"/>
          <p:cNvSpPr>
            <a:spLocks noChangeShapeType="1"/>
          </p:cNvSpPr>
          <p:nvPr/>
        </p:nvSpPr>
        <p:spPr bwMode="auto">
          <a:xfrm flipH="1">
            <a:off x="7239000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4" name="Line 44"/>
          <p:cNvSpPr>
            <a:spLocks noChangeShapeType="1"/>
          </p:cNvSpPr>
          <p:nvPr/>
        </p:nvSpPr>
        <p:spPr bwMode="auto">
          <a:xfrm flipH="1">
            <a:off x="7502525" y="19050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5" name="Line 45"/>
          <p:cNvSpPr>
            <a:spLocks noChangeShapeType="1"/>
          </p:cNvSpPr>
          <p:nvPr/>
        </p:nvSpPr>
        <p:spPr bwMode="auto">
          <a:xfrm flipH="1">
            <a:off x="7767639" y="1892300"/>
            <a:ext cx="14287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6" name="Rectangle 46"/>
          <p:cNvSpPr>
            <a:spLocks noChangeArrowheads="1"/>
          </p:cNvSpPr>
          <p:nvPr/>
        </p:nvSpPr>
        <p:spPr bwMode="auto">
          <a:xfrm>
            <a:off x="5037956" y="2581275"/>
            <a:ext cx="1125538" cy="1397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51247" name="Line 47"/>
          <p:cNvSpPr>
            <a:spLocks noChangeShapeType="1"/>
          </p:cNvSpPr>
          <p:nvPr/>
        </p:nvSpPr>
        <p:spPr bwMode="auto">
          <a:xfrm flipH="1">
            <a:off x="8364538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8" name="Line 48"/>
          <p:cNvSpPr>
            <a:spLocks noChangeShapeType="1"/>
          </p:cNvSpPr>
          <p:nvPr/>
        </p:nvSpPr>
        <p:spPr bwMode="auto">
          <a:xfrm flipH="1">
            <a:off x="8637588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49" name="Line 49"/>
          <p:cNvSpPr>
            <a:spLocks noChangeShapeType="1"/>
          </p:cNvSpPr>
          <p:nvPr/>
        </p:nvSpPr>
        <p:spPr bwMode="auto">
          <a:xfrm flipH="1">
            <a:off x="8893175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50" name="Line 50"/>
          <p:cNvSpPr>
            <a:spLocks noChangeShapeType="1"/>
          </p:cNvSpPr>
          <p:nvPr/>
        </p:nvSpPr>
        <p:spPr bwMode="auto">
          <a:xfrm flipH="1">
            <a:off x="9439275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51" name="Line 51"/>
          <p:cNvSpPr>
            <a:spLocks noChangeShapeType="1"/>
          </p:cNvSpPr>
          <p:nvPr/>
        </p:nvSpPr>
        <p:spPr bwMode="auto">
          <a:xfrm flipH="1">
            <a:off x="9712325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52" name="Line 52"/>
          <p:cNvSpPr>
            <a:spLocks noChangeShapeType="1"/>
          </p:cNvSpPr>
          <p:nvPr/>
        </p:nvSpPr>
        <p:spPr bwMode="auto">
          <a:xfrm flipH="1">
            <a:off x="9967913" y="1892300"/>
            <a:ext cx="12700" cy="4159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54" name="Rectangle 54"/>
          <p:cNvSpPr>
            <a:spLocks noChangeArrowheads="1"/>
          </p:cNvSpPr>
          <p:nvPr/>
        </p:nvSpPr>
        <p:spPr bwMode="auto">
          <a:xfrm>
            <a:off x="5045073" y="2797200"/>
            <a:ext cx="2214564" cy="152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51255" name="Rectangle 55"/>
          <p:cNvSpPr>
            <a:spLocks noChangeArrowheads="1"/>
          </p:cNvSpPr>
          <p:nvPr/>
        </p:nvSpPr>
        <p:spPr bwMode="auto">
          <a:xfrm>
            <a:off x="7773986" y="4533900"/>
            <a:ext cx="1390651" cy="1397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56" name="Rectangle 56"/>
          <p:cNvSpPr>
            <a:spLocks noChangeArrowheads="1"/>
          </p:cNvSpPr>
          <p:nvPr/>
        </p:nvSpPr>
        <p:spPr bwMode="auto">
          <a:xfrm>
            <a:off x="9332912" y="4991100"/>
            <a:ext cx="947737" cy="1397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57" name="Rectangle 57"/>
          <p:cNvSpPr>
            <a:spLocks noChangeArrowheads="1"/>
          </p:cNvSpPr>
          <p:nvPr/>
        </p:nvSpPr>
        <p:spPr bwMode="auto">
          <a:xfrm>
            <a:off x="2455863" y="6019800"/>
            <a:ext cx="7777162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>
            <a:lvl1pPr marL="95250" indent="-9525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0000"/>
              </a:lnSpc>
              <a:spcBef>
                <a:spcPct val="30000"/>
              </a:spcBef>
            </a:pPr>
            <a:endParaRPr lang="en-GB" altLang="fr-FR" sz="1200">
              <a:latin typeface="Arial" panose="020B0604020202020204" pitchFamily="34" charset="0"/>
            </a:endParaRPr>
          </a:p>
        </p:txBody>
      </p:sp>
      <p:sp>
        <p:nvSpPr>
          <p:cNvPr id="51260" name="AutoShape 60"/>
          <p:cNvSpPr>
            <a:spLocks noChangeArrowheads="1"/>
          </p:cNvSpPr>
          <p:nvPr/>
        </p:nvSpPr>
        <p:spPr bwMode="auto">
          <a:xfrm>
            <a:off x="4713560" y="2400301"/>
            <a:ext cx="195263" cy="125413"/>
          </a:xfrm>
          <a:prstGeom prst="triangle">
            <a:avLst>
              <a:gd name="adj" fmla="val 4999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61" name="AutoShape 61"/>
          <p:cNvSpPr>
            <a:spLocks noChangeArrowheads="1"/>
          </p:cNvSpPr>
          <p:nvPr/>
        </p:nvSpPr>
        <p:spPr bwMode="auto">
          <a:xfrm>
            <a:off x="6025712" y="3246470"/>
            <a:ext cx="195263" cy="125413"/>
          </a:xfrm>
          <a:prstGeom prst="triangle">
            <a:avLst>
              <a:gd name="adj" fmla="val 4999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63" name="AutoShape 63"/>
          <p:cNvSpPr>
            <a:spLocks noChangeArrowheads="1"/>
          </p:cNvSpPr>
          <p:nvPr/>
        </p:nvSpPr>
        <p:spPr bwMode="auto">
          <a:xfrm>
            <a:off x="6729413" y="2133600"/>
            <a:ext cx="157162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65" name="AutoShape 65"/>
          <p:cNvSpPr>
            <a:spLocks noChangeArrowheads="1"/>
          </p:cNvSpPr>
          <p:nvPr/>
        </p:nvSpPr>
        <p:spPr bwMode="auto">
          <a:xfrm>
            <a:off x="7554913" y="4095751"/>
            <a:ext cx="196850" cy="125413"/>
          </a:xfrm>
          <a:prstGeom prst="triangle">
            <a:avLst>
              <a:gd name="adj" fmla="val 4999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66" name="AutoShape 66"/>
          <p:cNvSpPr>
            <a:spLocks noChangeArrowheads="1"/>
          </p:cNvSpPr>
          <p:nvPr/>
        </p:nvSpPr>
        <p:spPr bwMode="auto">
          <a:xfrm>
            <a:off x="9161464" y="4800601"/>
            <a:ext cx="193675" cy="125413"/>
          </a:xfrm>
          <a:prstGeom prst="triangle">
            <a:avLst>
              <a:gd name="adj" fmla="val 4999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69" name="Rectangle 69"/>
          <p:cNvSpPr>
            <a:spLocks noChangeArrowheads="1"/>
          </p:cNvSpPr>
          <p:nvPr/>
        </p:nvSpPr>
        <p:spPr bwMode="auto">
          <a:xfrm>
            <a:off x="8769350" y="5432425"/>
            <a:ext cx="1358900" cy="1524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71" name="AutoShape 71"/>
          <p:cNvSpPr>
            <a:spLocks noChangeArrowheads="1"/>
          </p:cNvSpPr>
          <p:nvPr/>
        </p:nvSpPr>
        <p:spPr bwMode="auto">
          <a:xfrm>
            <a:off x="8980488" y="2133600"/>
            <a:ext cx="157162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72" name="AutoShape 72"/>
          <p:cNvSpPr>
            <a:spLocks noChangeArrowheads="1"/>
          </p:cNvSpPr>
          <p:nvPr/>
        </p:nvSpPr>
        <p:spPr bwMode="auto">
          <a:xfrm>
            <a:off x="10034588" y="2133600"/>
            <a:ext cx="158750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73" name="AutoShape 73"/>
          <p:cNvSpPr>
            <a:spLocks noChangeArrowheads="1"/>
          </p:cNvSpPr>
          <p:nvPr/>
        </p:nvSpPr>
        <p:spPr bwMode="auto">
          <a:xfrm>
            <a:off x="7854951" y="2133600"/>
            <a:ext cx="157163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74" name="AutoShape 74"/>
          <p:cNvSpPr>
            <a:spLocks noChangeArrowheads="1"/>
          </p:cNvSpPr>
          <p:nvPr/>
        </p:nvSpPr>
        <p:spPr bwMode="auto">
          <a:xfrm>
            <a:off x="5673725" y="2133600"/>
            <a:ext cx="158750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51286" name="Rectangle 86"/>
          <p:cNvSpPr>
            <a:spLocks noChangeArrowheads="1"/>
          </p:cNvSpPr>
          <p:nvPr/>
        </p:nvSpPr>
        <p:spPr bwMode="auto">
          <a:xfrm>
            <a:off x="9175750" y="5737225"/>
            <a:ext cx="1092200" cy="1651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64" name="Rectangle 54"/>
          <p:cNvSpPr>
            <a:spLocks noChangeArrowheads="1"/>
          </p:cNvSpPr>
          <p:nvPr/>
        </p:nvSpPr>
        <p:spPr bwMode="auto">
          <a:xfrm>
            <a:off x="7222890" y="3849410"/>
            <a:ext cx="284400" cy="172376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65" name="AutoShape 63"/>
          <p:cNvSpPr>
            <a:spLocks noChangeArrowheads="1"/>
          </p:cNvSpPr>
          <p:nvPr/>
        </p:nvSpPr>
        <p:spPr bwMode="auto">
          <a:xfrm>
            <a:off x="6157913" y="2152650"/>
            <a:ext cx="157162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66" name="AutoShape 71"/>
          <p:cNvSpPr>
            <a:spLocks noChangeArrowheads="1"/>
          </p:cNvSpPr>
          <p:nvPr/>
        </p:nvSpPr>
        <p:spPr bwMode="auto">
          <a:xfrm>
            <a:off x="8408988" y="2152650"/>
            <a:ext cx="157162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67" name="AutoShape 72"/>
          <p:cNvSpPr>
            <a:spLocks noChangeArrowheads="1"/>
          </p:cNvSpPr>
          <p:nvPr/>
        </p:nvSpPr>
        <p:spPr bwMode="auto">
          <a:xfrm>
            <a:off x="9463088" y="2152650"/>
            <a:ext cx="158750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68" name="AutoShape 73"/>
          <p:cNvSpPr>
            <a:spLocks noChangeArrowheads="1"/>
          </p:cNvSpPr>
          <p:nvPr/>
        </p:nvSpPr>
        <p:spPr bwMode="auto">
          <a:xfrm>
            <a:off x="7283451" y="2152650"/>
            <a:ext cx="157163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69" name="AutoShape 74"/>
          <p:cNvSpPr>
            <a:spLocks noChangeArrowheads="1"/>
          </p:cNvSpPr>
          <p:nvPr/>
        </p:nvSpPr>
        <p:spPr bwMode="auto">
          <a:xfrm>
            <a:off x="5102225" y="2152650"/>
            <a:ext cx="158750" cy="1778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4860432" y="2346197"/>
            <a:ext cx="889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200" dirty="0" smtClean="0"/>
              <a:t>03.02.2016</a:t>
            </a:r>
            <a:endParaRPr lang="fr-CH" sz="1200" dirty="0"/>
          </a:p>
        </p:txBody>
      </p:sp>
      <p:sp>
        <p:nvSpPr>
          <p:cNvPr id="71" name="Rectangle 54"/>
          <p:cNvSpPr>
            <a:spLocks noChangeArrowheads="1"/>
          </p:cNvSpPr>
          <p:nvPr/>
        </p:nvSpPr>
        <p:spPr bwMode="auto">
          <a:xfrm>
            <a:off x="6137274" y="3419805"/>
            <a:ext cx="1112839" cy="172376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86703997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D’autres</a:t>
            </a:r>
            <a:r>
              <a:rPr lang="en-GB" dirty="0" smtClean="0"/>
              <a:t> </a:t>
            </a:r>
            <a:r>
              <a:rPr lang="en-GB" dirty="0" err="1" smtClean="0"/>
              <a:t>informations</a:t>
            </a:r>
            <a:r>
              <a:rPr lang="en-GB" dirty="0" smtClean="0"/>
              <a:t>?</a:t>
            </a:r>
            <a:br>
              <a:rPr lang="en-GB" dirty="0" smtClean="0"/>
            </a:br>
            <a:r>
              <a:rPr lang="en-GB" dirty="0" smtClean="0"/>
              <a:t>Questions?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F23F-4626-413B-8A45-633484FE8C4C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  <p:pic>
        <p:nvPicPr>
          <p:cNvPr id="7" name="Picture 5" descr="question mark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339" y="-3792"/>
            <a:ext cx="6783587" cy="686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847367" y="5591435"/>
            <a:ext cx="5119780" cy="9361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03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Georgia" pitchFamily="18" charset="0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prstClr val="black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42642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Décision de </a:t>
            </a:r>
            <a:r>
              <a:rPr lang="fr-CH" dirty="0" err="1" smtClean="0"/>
              <a:t>l’assembléE</a:t>
            </a:r>
            <a:r>
              <a:rPr lang="fr-CH" dirty="0" smtClean="0"/>
              <a:t> </a:t>
            </a:r>
            <a:r>
              <a:rPr lang="fr-CH" dirty="0" smtClean="0"/>
              <a:t>bourgeoise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Projets </a:t>
            </a:r>
            <a:r>
              <a:rPr lang="fr-CH" dirty="0" smtClean="0"/>
              <a:t>Partage </a:t>
            </a:r>
            <a:r>
              <a:rPr lang="fr-CH" dirty="0"/>
              <a:t>&amp; Innovator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59245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Décision de principe et financement du projet 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z="2400" dirty="0"/>
              <a:t>3. Décider l’ouverture d’un crédit de Fr. </a:t>
            </a:r>
            <a:r>
              <a:rPr lang="fr-CH" sz="2400" dirty="0" smtClean="0"/>
              <a:t>70’000.00 couvert </a:t>
            </a:r>
            <a:r>
              <a:rPr lang="fr-CH" sz="2400" dirty="0"/>
              <a:t>par la provision, pour financer le </a:t>
            </a:r>
            <a:r>
              <a:rPr lang="fr-CH" sz="2400" dirty="0" smtClean="0"/>
              <a:t>mandat de </a:t>
            </a:r>
            <a:r>
              <a:rPr lang="fr-CH" sz="2400" dirty="0"/>
              <a:t>l’architecte, l’engagement d’un civiliste et </a:t>
            </a:r>
            <a:r>
              <a:rPr lang="fr-CH" sz="2400" dirty="0" smtClean="0"/>
              <a:t>les frais </a:t>
            </a:r>
            <a:r>
              <a:rPr lang="fr-CH" sz="2400" dirty="0"/>
              <a:t>du comité du BAB pour l’élaboration du </a:t>
            </a:r>
            <a:r>
              <a:rPr lang="fr-CH" sz="2400" dirty="0" smtClean="0"/>
              <a:t>projet «Innovator </a:t>
            </a:r>
            <a:r>
              <a:rPr lang="fr-CH" sz="2400" dirty="0"/>
              <a:t>» et la définition du cahier des </a:t>
            </a:r>
            <a:r>
              <a:rPr lang="fr-CH" sz="2400" dirty="0" smtClean="0"/>
              <a:t>charges du </a:t>
            </a:r>
            <a:r>
              <a:rPr lang="fr-CH" sz="2400" dirty="0"/>
              <a:t>projet « Partage » </a:t>
            </a:r>
            <a:endParaRPr lang="fr-CH" sz="2400" dirty="0" smtClean="0"/>
          </a:p>
          <a:p>
            <a:endParaRPr lang="fr-CH" dirty="0"/>
          </a:p>
          <a:p>
            <a:r>
              <a:rPr lang="fr-CH" dirty="0" smtClean="0"/>
              <a:t>Financement: </a:t>
            </a:r>
          </a:p>
          <a:p>
            <a:pPr lvl="1"/>
            <a:r>
              <a:rPr lang="fr-CH" dirty="0" smtClean="0"/>
              <a:t>~ 30’ CHF Architecte  - 231 heures à 115 CHF/heure – selon offre du 23.10.2015</a:t>
            </a:r>
          </a:p>
          <a:p>
            <a:pPr lvl="1"/>
            <a:r>
              <a:rPr lang="fr-CH" dirty="0" smtClean="0"/>
              <a:t>~ 20’ Civiliste - ? Reconnu comme établissement d’affectation ?</a:t>
            </a:r>
          </a:p>
          <a:p>
            <a:pPr lvl="1"/>
            <a:r>
              <a:rPr lang="fr-CH" dirty="0" smtClean="0"/>
              <a:t>~ 20’ Comité du BAB -  600 heures à 25 CHF/heure et 5’ CHF de frais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07091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428" y="609600"/>
            <a:ext cx="3884797" cy="5971953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 err="1" smtClean="0"/>
              <a:t>Assemblé</a:t>
            </a:r>
            <a:r>
              <a:rPr lang="en-GB" dirty="0" err="1" smtClean="0"/>
              <a:t>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communale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mars 2016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divers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F23F-4626-413B-8A45-633484FE8C4C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  <p:pic>
        <p:nvPicPr>
          <p:cNvPr id="6" name="Picture 4" descr="iStock_000007411719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258" y="-25082"/>
            <a:ext cx="6826359" cy="689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63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204962"/>
              </p:ext>
            </p:extLst>
          </p:nvPr>
        </p:nvGraphicFramePr>
        <p:xfrm>
          <a:off x="1520825" y="1978025"/>
          <a:ext cx="9090025" cy="230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Document" r:id="rId3" imgW="6421881" imgH="1630616" progId="Word.Document.8">
                  <p:embed/>
                </p:oleObj>
              </mc:Choice>
              <mc:Fallback>
                <p:oleObj name="Document" r:id="rId3" imgW="6421881" imgH="1630616" progId="Word.Document.8">
                  <p:embed/>
                  <p:pic>
                    <p:nvPicPr>
                      <p:cNvPr id="26626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0825" y="1978025"/>
                        <a:ext cx="9090025" cy="230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Text Box 1027"/>
          <p:cNvSpPr txBox="1">
            <a:spLocks noChangeArrowheads="1"/>
          </p:cNvSpPr>
          <p:nvPr/>
        </p:nvSpPr>
        <p:spPr bwMode="auto">
          <a:xfrm>
            <a:off x="9388549" y="6400800"/>
            <a:ext cx="1141222" cy="276999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altLang="fr-FR" sz="1200" dirty="0" err="1" smtClean="0">
                <a:solidFill>
                  <a:schemeClr val="bg2"/>
                </a:solidFill>
              </a:rPr>
              <a:t>Chappuistonic</a:t>
            </a:r>
            <a:endParaRPr lang="de-DE" altLang="fr-FR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432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Agenda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Orientation de la Bourgeoisie</a:t>
            </a:r>
          </a:p>
          <a:p>
            <a:r>
              <a:rPr lang="fr-CH" dirty="0" smtClean="0"/>
              <a:t>Buts &amp; Critères des projets PARTAGE &amp; INNOVATOR</a:t>
            </a:r>
          </a:p>
          <a:p>
            <a:r>
              <a:rPr lang="fr-CH" dirty="0" smtClean="0"/>
              <a:t>Situations géographiques des terrains</a:t>
            </a:r>
          </a:p>
          <a:p>
            <a:r>
              <a:rPr lang="fr-CH" dirty="0" smtClean="0"/>
              <a:t>Planification 2016 -2020</a:t>
            </a:r>
          </a:p>
          <a:p>
            <a:r>
              <a:rPr lang="fr-CH" dirty="0" smtClean="0"/>
              <a:t>Décision de </a:t>
            </a:r>
            <a:r>
              <a:rPr lang="fr-CH" dirty="0" smtClean="0"/>
              <a:t>l’Assemblée </a:t>
            </a:r>
            <a:r>
              <a:rPr lang="fr-CH" dirty="0" smtClean="0"/>
              <a:t>bourgeoise</a:t>
            </a:r>
          </a:p>
          <a:p>
            <a:endParaRPr lang="fr-CH" dirty="0" smtClean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19352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orientation de l’activité de la Bourgeoisie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smtClean="0"/>
              <a:t>Projets </a:t>
            </a:r>
            <a:r>
              <a:rPr lang="fr-CH" dirty="0" smtClean="0"/>
              <a:t>Partage </a:t>
            </a:r>
            <a:r>
              <a:rPr lang="fr-CH" dirty="0" smtClean="0"/>
              <a:t>&amp; Innovator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10883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Orientation de l’activité de la Bourgeoisie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smtClean="0"/>
              <a:t>Avant 2016</a:t>
            </a:r>
            <a:endParaRPr lang="fr-CH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Bourgeoisie = traditionnaliste, conservateur</a:t>
            </a:r>
          </a:p>
          <a:p>
            <a:r>
              <a:rPr lang="fr-CH" dirty="0" smtClean="0"/>
              <a:t>Statique, ne rien changer</a:t>
            </a:r>
          </a:p>
          <a:p>
            <a:r>
              <a:rPr lang="fr-CH" dirty="0" smtClean="0"/>
              <a:t>Sans innovation</a:t>
            </a:r>
          </a:p>
          <a:p>
            <a:r>
              <a:rPr lang="fr-CH" dirty="0" smtClean="0"/>
              <a:t>Perte sur exploitation forestière</a:t>
            </a:r>
          </a:p>
          <a:p>
            <a:r>
              <a:rPr lang="fr-CH" dirty="0" smtClean="0"/>
              <a:t>Vente de bois en Chine = 16000 Km = Ineptie </a:t>
            </a:r>
          </a:p>
          <a:p>
            <a:r>
              <a:rPr lang="fr-CH" dirty="0" smtClean="0"/>
              <a:t>Ressources - Au profit d’un nombre restreint de personnes</a:t>
            </a:r>
          </a:p>
          <a:p>
            <a:endParaRPr lang="fr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CH" dirty="0" smtClean="0"/>
              <a:t>Proposition du BAB</a:t>
            </a:r>
            <a:endParaRPr lang="fr-CH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823482" y="2870201"/>
            <a:ext cx="5712843" cy="2920998"/>
          </a:xfrm>
        </p:spPr>
        <p:txBody>
          <a:bodyPr/>
          <a:lstStyle/>
          <a:p>
            <a:r>
              <a:rPr lang="fr-CH" dirty="0" smtClean="0"/>
              <a:t>Novateur, </a:t>
            </a:r>
            <a:r>
              <a:rPr lang="fr-CH" dirty="0" smtClean="0"/>
              <a:t>progressiste  </a:t>
            </a:r>
            <a:endParaRPr lang="fr-CH" dirty="0" smtClean="0"/>
          </a:p>
          <a:p>
            <a:r>
              <a:rPr lang="fr-CH" dirty="0" smtClean="0"/>
              <a:t>Dynamique, </a:t>
            </a:r>
            <a:r>
              <a:rPr lang="fr-CH" dirty="0" smtClean="0"/>
              <a:t>moderne</a:t>
            </a:r>
            <a:endParaRPr lang="fr-CH" dirty="0" smtClean="0"/>
          </a:p>
          <a:p>
            <a:r>
              <a:rPr lang="fr-CH" dirty="0" smtClean="0"/>
              <a:t>Adaptative et innovante </a:t>
            </a:r>
          </a:p>
          <a:p>
            <a:r>
              <a:rPr lang="fr-CH" dirty="0" smtClean="0"/>
              <a:t>Recherche d’équilibre financier</a:t>
            </a:r>
          </a:p>
          <a:p>
            <a:r>
              <a:rPr lang="fr-CH" dirty="0" smtClean="0"/>
              <a:t>Utilisation du bois local, créer de la valeur ajoutée ici</a:t>
            </a:r>
          </a:p>
          <a:p>
            <a:r>
              <a:rPr lang="fr-CH" dirty="0" smtClean="0"/>
              <a:t>Partage, solidaire, développement durable 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6075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buts &amp; Critères 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Projets </a:t>
            </a:r>
            <a:r>
              <a:rPr lang="fr-CH" dirty="0" smtClean="0"/>
              <a:t>Partage </a:t>
            </a:r>
            <a:r>
              <a:rPr lang="fr-CH" dirty="0"/>
              <a:t>&amp; Innovator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2969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Buts &amp; </a:t>
            </a:r>
            <a:br>
              <a:rPr lang="fr-CH" dirty="0" smtClean="0"/>
            </a:br>
            <a:r>
              <a:rPr lang="fr-CH" dirty="0" smtClean="0"/>
              <a:t>Critères</a:t>
            </a:r>
            <a:endParaRPr lang="fr-CH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399706"/>
              </p:ext>
            </p:extLst>
          </p:nvPr>
        </p:nvGraphicFramePr>
        <p:xfrm>
          <a:off x="3850289" y="735724"/>
          <a:ext cx="8057932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6965">
                  <a:extLst>
                    <a:ext uri="{9D8B030D-6E8A-4147-A177-3AD203B41FA5}">
                      <a16:colId xmlns:a16="http://schemas.microsoft.com/office/drawing/2014/main" xmlns="" val="3297375522"/>
                    </a:ext>
                  </a:extLst>
                </a:gridCol>
                <a:gridCol w="2340967">
                  <a:extLst>
                    <a:ext uri="{9D8B030D-6E8A-4147-A177-3AD203B41FA5}">
                      <a16:colId xmlns:a16="http://schemas.microsoft.com/office/drawing/2014/main" xmlns="" val="600116622"/>
                    </a:ext>
                  </a:extLst>
                </a:gridCol>
              </a:tblGrid>
              <a:tr h="909844">
                <a:tc>
                  <a:txBody>
                    <a:bodyPr/>
                    <a:lstStyle/>
                    <a:p>
                      <a:r>
                        <a:rPr lang="fr-CH" dirty="0" smtClean="0"/>
                        <a:t>Caractéristiques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Evaluation</a:t>
                      </a:r>
                      <a:r>
                        <a:rPr lang="fr-CH" baseline="0" dirty="0" smtClean="0"/>
                        <a:t> des chances de succès de 0 à 10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9571407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Partage lieu commun,</a:t>
                      </a:r>
                      <a:r>
                        <a:rPr lang="fr-CH" baseline="0" dirty="0" smtClean="0"/>
                        <a:t> retrait personnel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0044782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Autogéré administrativement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7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5523029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Rendement</a:t>
                      </a:r>
                      <a:r>
                        <a:rPr lang="fr-CH" baseline="0" dirty="0" smtClean="0"/>
                        <a:t> financier pour la bourgeoisie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8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0178999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Utilisation du bois local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8624307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Auto-suffisant en énergie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5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65224459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Faible consommation d’eau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5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5181846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Production de nourriture saine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8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0453195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Construction</a:t>
                      </a:r>
                      <a:r>
                        <a:rPr lang="fr-CH" baseline="0" dirty="0" smtClean="0"/>
                        <a:t> de module en atelier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5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8051330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Maintenir les personnes en bonne santé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5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3563404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Partage de véhicules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893123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Ateliers de loisirs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607448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Accès pour les</a:t>
                      </a:r>
                      <a:r>
                        <a:rPr lang="fr-CH" baseline="0" dirty="0" smtClean="0"/>
                        <a:t> </a:t>
                      </a:r>
                      <a:r>
                        <a:rPr lang="fr-CH" dirty="0" smtClean="0"/>
                        <a:t>personnes</a:t>
                      </a:r>
                      <a:r>
                        <a:rPr lang="fr-CH" baseline="0" dirty="0" smtClean="0"/>
                        <a:t> à mobilité </a:t>
                      </a:r>
                      <a:r>
                        <a:rPr lang="fr-CH" baseline="0" dirty="0" smtClean="0"/>
                        <a:t>réduite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10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3302613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r>
                        <a:rPr lang="fr-CH" dirty="0" smtClean="0"/>
                        <a:t>Thé-room ou petit commerce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dirty="0" smtClean="0"/>
                        <a:t>5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8448142"/>
                  </a:ext>
                </a:extLst>
              </a:tr>
              <a:tr h="363937">
                <a:tc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34510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984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Situation des Terrains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Projets </a:t>
            </a:r>
            <a:r>
              <a:rPr lang="fr-CH" dirty="0" smtClean="0"/>
              <a:t>Partage </a:t>
            </a:r>
            <a:r>
              <a:rPr lang="fr-CH" dirty="0"/>
              <a:t>&amp; Innovator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3386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Partage = Sur la lave = Carrière </a:t>
            </a:r>
            <a:endParaRPr lang="fr-CH" dirty="0"/>
          </a:p>
        </p:txBody>
      </p:sp>
      <p:grpSp>
        <p:nvGrpSpPr>
          <p:cNvPr id="8" name="Groupe 7"/>
          <p:cNvGrpSpPr/>
          <p:nvPr/>
        </p:nvGrpSpPr>
        <p:grpSpPr>
          <a:xfrm>
            <a:off x="817832" y="1755305"/>
            <a:ext cx="6209958" cy="4972050"/>
            <a:chOff x="2163163" y="1849895"/>
            <a:chExt cx="6209958" cy="497205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62971" y="1849895"/>
              <a:ext cx="5010150" cy="4972050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63163" y="1854920"/>
              <a:ext cx="2409454" cy="2650399"/>
            </a:xfrm>
            <a:prstGeom prst="rect">
              <a:avLst/>
            </a:prstGeom>
          </p:spPr>
        </p:pic>
      </p:grp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261627"/>
              </p:ext>
            </p:extLst>
          </p:nvPr>
        </p:nvGraphicFramePr>
        <p:xfrm>
          <a:off x="8359629" y="4974755"/>
          <a:ext cx="3490815" cy="1764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631">
                  <a:extLst>
                    <a:ext uri="{9D8B030D-6E8A-4147-A177-3AD203B41FA5}">
                      <a16:colId xmlns:a16="http://schemas.microsoft.com/office/drawing/2014/main" xmlns="" val="523336362"/>
                    </a:ext>
                  </a:extLst>
                </a:gridCol>
                <a:gridCol w="1822184">
                  <a:extLst>
                    <a:ext uri="{9D8B030D-6E8A-4147-A177-3AD203B41FA5}">
                      <a16:colId xmlns:a16="http://schemas.microsoft.com/office/drawing/2014/main" xmlns="" val="696735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1244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Parcelles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613, 3588,3589,3590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2434251"/>
                  </a:ext>
                </a:extLst>
              </a:tr>
              <a:tr h="383227">
                <a:tc>
                  <a:txBody>
                    <a:bodyPr/>
                    <a:lstStyle/>
                    <a:p>
                      <a:r>
                        <a:rPr lang="fr-CH" dirty="0" smtClean="0"/>
                        <a:t>Surface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~10’000 m2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9416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Zone ( PAL)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H4 et H2 ?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2744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64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Innovator = </a:t>
            </a:r>
            <a:r>
              <a:rPr lang="fr-CH" dirty="0" smtClean="0"/>
              <a:t>Aigre </a:t>
            </a:r>
            <a:r>
              <a:rPr lang="fr-CH" dirty="0" smtClean="0"/>
              <a:t>VIE </a:t>
            </a:r>
            <a:endParaRPr lang="fr-CH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698754"/>
              </p:ext>
            </p:extLst>
          </p:nvPr>
        </p:nvGraphicFramePr>
        <p:xfrm>
          <a:off x="8344869" y="5231884"/>
          <a:ext cx="349081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631">
                  <a:extLst>
                    <a:ext uri="{9D8B030D-6E8A-4147-A177-3AD203B41FA5}">
                      <a16:colId xmlns:a16="http://schemas.microsoft.com/office/drawing/2014/main" xmlns="" val="523336362"/>
                    </a:ext>
                  </a:extLst>
                </a:gridCol>
                <a:gridCol w="1822184">
                  <a:extLst>
                    <a:ext uri="{9D8B030D-6E8A-4147-A177-3AD203B41FA5}">
                      <a16:colId xmlns:a16="http://schemas.microsoft.com/office/drawing/2014/main" xmlns="" val="696735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1244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Parcelle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1511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2434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Surface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489 m2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9416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Zone ( PAL)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H2?</a:t>
                      </a:r>
                      <a:endParaRPr lang="fr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2744464"/>
                  </a:ext>
                </a:extLst>
              </a:tr>
            </a:tbl>
          </a:graphicData>
        </a:graphic>
      </p:graphicFrame>
      <p:grpSp>
        <p:nvGrpSpPr>
          <p:cNvPr id="9" name="Groupe 8"/>
          <p:cNvGrpSpPr/>
          <p:nvPr/>
        </p:nvGrpSpPr>
        <p:grpSpPr>
          <a:xfrm>
            <a:off x="801207" y="1656690"/>
            <a:ext cx="6188169" cy="5058554"/>
            <a:chOff x="1894286" y="1562100"/>
            <a:chExt cx="6188169" cy="5058554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96924" y="1562100"/>
              <a:ext cx="4685531" cy="5058554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4286" y="1565105"/>
              <a:ext cx="3017525" cy="25654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08237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1vt9RdELkSkpprDvEcOS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KP4dJg0EqxypVsg8fnsg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TM03457452[[fn=Céleste]]</Template>
  <TotalTime>772</TotalTime>
  <Words>412</Words>
  <Application>Microsoft Office PowerPoint</Application>
  <PresentationFormat>Personnalisé</PresentationFormat>
  <Paragraphs>120</Paragraphs>
  <Slides>16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Céleste</vt:lpstr>
      <vt:lpstr>Document</vt:lpstr>
      <vt:lpstr>Projets PARTAGE &amp; INNOVATOR</vt:lpstr>
      <vt:lpstr>Agenda</vt:lpstr>
      <vt:lpstr>orientation de l’activité de la Bourgeoisie</vt:lpstr>
      <vt:lpstr>Orientation de l’activité de la Bourgeoisie</vt:lpstr>
      <vt:lpstr>buts &amp; Critères </vt:lpstr>
      <vt:lpstr>Buts &amp;  Critères</vt:lpstr>
      <vt:lpstr>Situation des Terrains</vt:lpstr>
      <vt:lpstr>Partage = Sur la lave = Carrière </vt:lpstr>
      <vt:lpstr>Innovator = Aigre VIE </vt:lpstr>
      <vt:lpstr>    Planification</vt:lpstr>
      <vt:lpstr>Planification 2016 -2020</vt:lpstr>
      <vt:lpstr>D’autres informations? Questions? </vt:lpstr>
      <vt:lpstr>Décision de l’assembléE bourgeoise</vt:lpstr>
      <vt:lpstr>Décision de principe et financement du projet </vt:lpstr>
      <vt:lpstr>AssembléE communale en mars 2016  divers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PARTAGE &amp; INNOVATOR</dc:title>
  <dc:creator>Gabriel M. Chappuis</dc:creator>
  <cp:keywords>Bourgeoisie</cp:keywords>
  <cp:lastModifiedBy>Vincent Chételat</cp:lastModifiedBy>
  <cp:revision>52</cp:revision>
  <cp:lastPrinted>2016-02-03T10:38:31Z</cp:lastPrinted>
  <dcterms:created xsi:type="dcterms:W3CDTF">2016-01-22T09:37:54Z</dcterms:created>
  <dcterms:modified xsi:type="dcterms:W3CDTF">2016-02-03T10:46:17Z</dcterms:modified>
  <cp:category>Assemblée</cp:category>
</cp:coreProperties>
</file>